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57" r:id="rId2"/>
    <p:sldId id="473" r:id="rId3"/>
    <p:sldId id="481" r:id="rId4"/>
    <p:sldId id="475" r:id="rId5"/>
    <p:sldId id="333" r:id="rId6"/>
    <p:sldId id="474" r:id="rId7"/>
    <p:sldId id="290" r:id="rId8"/>
    <p:sldId id="289" r:id="rId9"/>
    <p:sldId id="488" r:id="rId10"/>
    <p:sldId id="291" r:id="rId11"/>
    <p:sldId id="470" r:id="rId12"/>
    <p:sldId id="485" r:id="rId13"/>
    <p:sldId id="483" r:id="rId14"/>
    <p:sldId id="466" r:id="rId15"/>
    <p:sldId id="477" r:id="rId16"/>
    <p:sldId id="468" r:id="rId17"/>
    <p:sldId id="465" r:id="rId18"/>
    <p:sldId id="463" r:id="rId19"/>
    <p:sldId id="464" r:id="rId20"/>
    <p:sldId id="334" r:id="rId21"/>
    <p:sldId id="490" r:id="rId22"/>
    <p:sldId id="476" r:id="rId23"/>
    <p:sldId id="497" r:id="rId24"/>
    <p:sldId id="419" r:id="rId25"/>
    <p:sldId id="268" r:id="rId26"/>
    <p:sldId id="284" r:id="rId27"/>
    <p:sldId id="482" r:id="rId28"/>
    <p:sldId id="458" r:id="rId29"/>
  </p:sldIdLst>
  <p:sldSz cx="9144000" cy="6858000" type="screen4x3"/>
  <p:notesSz cx="6858000" cy="9715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1323"/>
    <a:srgbClr val="FFFFFF"/>
    <a:srgbClr val="DF1771"/>
    <a:srgbClr val="B00C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75148" autoAdjust="0"/>
  </p:normalViewPr>
  <p:slideViewPr>
    <p:cSldViewPr>
      <p:cViewPr>
        <p:scale>
          <a:sx n="100" d="100"/>
          <a:sy n="100" d="100"/>
        </p:scale>
        <p:origin x="-12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image" Target="../media/image25.png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1FA62-03BC-4199-8DA8-A5CA2D4D1CFD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B06FFE-557A-440A-BF5D-EDB3144B15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0" rIns="0"/>
        <a:lstStyle/>
        <a:p>
          <a:r>
            <a:rPr lang="en-US" sz="1200" b="1" dirty="0" smtClean="0">
              <a:solidFill>
                <a:schemeClr val="bg1"/>
              </a:solidFill>
            </a:rPr>
            <a:t>VIC/MCN</a:t>
          </a:r>
          <a:endParaRPr lang="en-US" sz="1200" b="1" dirty="0">
            <a:solidFill>
              <a:schemeClr val="bg1"/>
            </a:solidFill>
          </a:endParaRPr>
        </a:p>
      </dgm:t>
    </dgm:pt>
    <dgm:pt modelId="{D5F3BB0C-C439-47C8-A10F-88AB4C4B9F2B}" type="parTrans" cxnId="{02FBEF10-145C-40C6-8601-7D9BCEC66A50}">
      <dgm:prSet/>
      <dgm:spPr/>
      <dgm:t>
        <a:bodyPr/>
        <a:lstStyle/>
        <a:p>
          <a:endParaRPr lang="en-US"/>
        </a:p>
      </dgm:t>
    </dgm:pt>
    <dgm:pt modelId="{F50D8302-3A2E-4C98-9B54-97307372BF76}" type="sibTrans" cxnId="{02FBEF10-145C-40C6-8601-7D9BCEC66A50}">
      <dgm:prSet/>
      <dgm:spPr/>
      <dgm:t>
        <a:bodyPr/>
        <a:lstStyle/>
        <a:p>
          <a:endParaRPr lang="en-US"/>
        </a:p>
      </dgm:t>
    </dgm:pt>
    <dgm:pt modelId="{77C9D39E-B757-4EDD-900E-276D4EF73E4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OptoFab</a:t>
          </a:r>
          <a:endParaRPr lang="en-US" sz="1200" b="1" dirty="0">
            <a:solidFill>
              <a:schemeClr val="bg1"/>
            </a:solidFill>
          </a:endParaRPr>
        </a:p>
      </dgm:t>
    </dgm:pt>
    <dgm:pt modelId="{A71DAFC5-0CC3-45F7-AF89-16B7143F756F}" type="parTrans" cxnId="{CE9E3E51-07CC-461C-9355-F1F9CE6E8185}">
      <dgm:prSet/>
      <dgm:spPr/>
      <dgm:t>
        <a:bodyPr/>
        <a:lstStyle/>
        <a:p>
          <a:endParaRPr lang="en-US"/>
        </a:p>
      </dgm:t>
    </dgm:pt>
    <dgm:pt modelId="{960631A6-3D4C-4DED-8A53-EF73914C1EDD}" type="sibTrans" cxnId="{CE9E3E51-07CC-461C-9355-F1F9CE6E8185}">
      <dgm:prSet/>
      <dgm:spPr/>
      <dgm:t>
        <a:bodyPr/>
        <a:lstStyle/>
        <a:p>
          <a:endParaRPr lang="en-US"/>
        </a:p>
      </dgm:t>
    </dgm:pt>
    <dgm:pt modelId="{F2355440-B659-4A23-9C43-0FE43C6A0418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QLD</a:t>
          </a:r>
          <a:endParaRPr lang="en-US" sz="1400" b="1" dirty="0">
            <a:solidFill>
              <a:schemeClr val="bg1"/>
            </a:solidFill>
          </a:endParaRPr>
        </a:p>
      </dgm:t>
    </dgm:pt>
    <dgm:pt modelId="{93FCF7A6-EBBC-42E5-ACBF-2C08852C29C1}" type="parTrans" cxnId="{05853615-5DEB-44A9-AFEE-53E0658D5B83}">
      <dgm:prSet/>
      <dgm:spPr/>
      <dgm:t>
        <a:bodyPr/>
        <a:lstStyle/>
        <a:p>
          <a:endParaRPr lang="en-US"/>
        </a:p>
      </dgm:t>
    </dgm:pt>
    <dgm:pt modelId="{CE18F223-06AD-41B8-B8E0-F0D6F731ABA8}" type="sibTrans" cxnId="{05853615-5DEB-44A9-AFEE-53E0658D5B83}">
      <dgm:prSet/>
      <dgm:spPr/>
      <dgm:t>
        <a:bodyPr/>
        <a:lstStyle/>
        <a:p>
          <a:endParaRPr lang="en-US"/>
        </a:p>
      </dgm:t>
    </dgm:pt>
    <dgm:pt modelId="{16A77F47-3371-40E5-9DCD-F2C79ACC387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ACT</a:t>
          </a:r>
          <a:endParaRPr lang="en-US" sz="1400" b="1" dirty="0">
            <a:solidFill>
              <a:schemeClr val="bg1"/>
            </a:solidFill>
          </a:endParaRPr>
        </a:p>
      </dgm:t>
    </dgm:pt>
    <dgm:pt modelId="{E076EB2B-78F5-4D9C-B66F-49A60B04312F}" type="parTrans" cxnId="{1CE27BFC-C553-408D-8180-EAB0743772F0}">
      <dgm:prSet/>
      <dgm:spPr/>
      <dgm:t>
        <a:bodyPr/>
        <a:lstStyle/>
        <a:p>
          <a:endParaRPr lang="en-US"/>
        </a:p>
      </dgm:t>
    </dgm:pt>
    <dgm:pt modelId="{E37D815A-BC43-452F-B4D9-771A62BE350D}" type="sibTrans" cxnId="{1CE27BFC-C553-408D-8180-EAB0743772F0}">
      <dgm:prSet/>
      <dgm:spPr/>
      <dgm:t>
        <a:bodyPr/>
        <a:lstStyle/>
        <a:p>
          <a:endParaRPr lang="en-US"/>
        </a:p>
      </dgm:t>
    </dgm:pt>
    <dgm:pt modelId="{E863D87C-2522-4BAA-B791-7FF3CF82E15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WA</a:t>
          </a:r>
          <a:endParaRPr lang="en-US" sz="1400" b="1" dirty="0">
            <a:solidFill>
              <a:schemeClr val="bg1"/>
            </a:solidFill>
          </a:endParaRPr>
        </a:p>
      </dgm:t>
    </dgm:pt>
    <dgm:pt modelId="{FA126E43-E20A-41AD-BC6D-C8A62052B5D6}" type="parTrans" cxnId="{647DACE3-F9E7-40BA-B943-9F472A561013}">
      <dgm:prSet/>
      <dgm:spPr/>
      <dgm:t>
        <a:bodyPr/>
        <a:lstStyle/>
        <a:p>
          <a:endParaRPr lang="en-US"/>
        </a:p>
      </dgm:t>
    </dgm:pt>
    <dgm:pt modelId="{F5A996E4-CB5F-4FA9-8F03-BF8D3E20B5D9}" type="sibTrans" cxnId="{647DACE3-F9E7-40BA-B943-9F472A561013}">
      <dgm:prSet/>
      <dgm:spPr/>
      <dgm:t>
        <a:bodyPr/>
        <a:lstStyle/>
        <a:p>
          <a:endParaRPr lang="en-US"/>
        </a:p>
      </dgm:t>
    </dgm:pt>
    <dgm:pt modelId="{7FF490C7-C6DB-4497-950E-8E575D425D63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 lIns="0" rIns="0"/>
        <a:lstStyle/>
        <a:p>
          <a:r>
            <a:rPr lang="en-US" sz="1200" b="1" dirty="0" smtClean="0">
              <a:solidFill>
                <a:schemeClr val="bg1"/>
              </a:solidFill>
            </a:rPr>
            <a:t>Materials</a:t>
          </a:r>
          <a:endParaRPr lang="en-US" sz="1300" b="1" dirty="0">
            <a:solidFill>
              <a:schemeClr val="bg1"/>
            </a:solidFill>
          </a:endParaRPr>
        </a:p>
      </dgm:t>
    </dgm:pt>
    <dgm:pt modelId="{F421DC2A-0156-4A7F-91FD-6A82E58D7E5E}" type="parTrans" cxnId="{2FF94C85-5A12-4BC6-8591-8A51DB254593}">
      <dgm:prSet/>
      <dgm:spPr/>
      <dgm:t>
        <a:bodyPr/>
        <a:lstStyle/>
        <a:p>
          <a:endParaRPr lang="en-US"/>
        </a:p>
      </dgm:t>
    </dgm:pt>
    <dgm:pt modelId="{92944A9E-F0E5-4E26-A1E1-9A6F3E6BA38A}" type="sibTrans" cxnId="{2FF94C85-5A12-4BC6-8591-8A51DB254593}">
      <dgm:prSet/>
      <dgm:spPr/>
      <dgm:t>
        <a:bodyPr/>
        <a:lstStyle/>
        <a:p>
          <a:endParaRPr lang="en-US"/>
        </a:p>
      </dgm:t>
    </dgm:pt>
    <dgm:pt modelId="{90162E45-08E5-40BC-9663-7946873F0E86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NSW</a:t>
          </a:r>
          <a:endParaRPr lang="en-US" sz="1200" b="1" dirty="0">
            <a:solidFill>
              <a:schemeClr val="bg1"/>
            </a:solidFill>
          </a:endParaRPr>
        </a:p>
      </dgm:t>
    </dgm:pt>
    <dgm:pt modelId="{C1A5F5F1-A997-4663-9B10-3A6F9E430A37}" type="sibTrans" cxnId="{34315020-A592-490B-87DA-33074C89DCA0}">
      <dgm:prSet/>
      <dgm:spPr/>
      <dgm:t>
        <a:bodyPr/>
        <a:lstStyle/>
        <a:p>
          <a:endParaRPr lang="en-US"/>
        </a:p>
      </dgm:t>
    </dgm:pt>
    <dgm:pt modelId="{89941DF5-C66F-4E71-924A-534A5647418B}" type="parTrans" cxnId="{34315020-A592-490B-87DA-33074C89DCA0}">
      <dgm:prSet/>
      <dgm:spPr/>
      <dgm:t>
        <a:bodyPr/>
        <a:lstStyle/>
        <a:p>
          <a:endParaRPr lang="en-US"/>
        </a:p>
      </dgm:t>
    </dgm:pt>
    <dgm:pt modelId="{289ABAFE-228B-4977-AE24-4906F28B0135}">
      <dgm:prSet phldrT="[Text]"/>
      <dgm:spPr>
        <a:noFill/>
      </dgm:spPr>
      <dgm:t>
        <a:bodyPr/>
        <a:lstStyle/>
        <a:p>
          <a:endParaRPr lang="en-US" dirty="0"/>
        </a:p>
      </dgm:t>
    </dgm:pt>
    <dgm:pt modelId="{FED9B1C9-CF51-4C5D-AD76-155300A94593}" type="sibTrans" cxnId="{BE6CF8BC-2704-4DB8-BB1F-631FA73D3746}">
      <dgm:prSet/>
      <dgm:spPr/>
      <dgm:t>
        <a:bodyPr/>
        <a:lstStyle/>
        <a:p>
          <a:endParaRPr lang="en-US"/>
        </a:p>
      </dgm:t>
    </dgm:pt>
    <dgm:pt modelId="{E0FFE703-9396-4529-AD1B-CE9AC7D7F684}" type="parTrans" cxnId="{BE6CF8BC-2704-4DB8-BB1F-631FA73D3746}">
      <dgm:prSet/>
      <dgm:spPr/>
      <dgm:t>
        <a:bodyPr/>
        <a:lstStyle/>
        <a:p>
          <a:endParaRPr lang="en-US"/>
        </a:p>
      </dgm:t>
    </dgm:pt>
    <dgm:pt modelId="{FC3A69ED-89C8-435C-8ED8-0AEBC3EE7EC2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 lIns="0" tIns="0" rIns="0" bIns="0"/>
        <a:lstStyle/>
        <a:p>
          <a:r>
            <a:rPr lang="en-US" sz="1200" b="1" dirty="0" smtClean="0">
              <a:solidFill>
                <a:schemeClr val="bg1"/>
              </a:solidFill>
            </a:rPr>
            <a:t> </a:t>
          </a:r>
          <a:endParaRPr lang="en-US" sz="1200" b="1" dirty="0">
            <a:solidFill>
              <a:schemeClr val="bg1"/>
            </a:solidFill>
          </a:endParaRPr>
        </a:p>
      </dgm:t>
    </dgm:pt>
    <dgm:pt modelId="{F1BC719E-4C5B-46FD-9A26-D5967B79AA83}" type="sibTrans" cxnId="{F64C2446-0E50-45F2-9D90-122BD00AFCA9}">
      <dgm:prSet/>
      <dgm:spPr/>
      <dgm:t>
        <a:bodyPr/>
        <a:lstStyle/>
        <a:p>
          <a:endParaRPr lang="en-US"/>
        </a:p>
      </dgm:t>
    </dgm:pt>
    <dgm:pt modelId="{9049284F-3A02-4726-9B1A-709BF0AE958E}" type="parTrans" cxnId="{F64C2446-0E50-45F2-9D90-122BD00AFCA9}">
      <dgm:prSet/>
      <dgm:spPr/>
      <dgm:t>
        <a:bodyPr/>
        <a:lstStyle/>
        <a:p>
          <a:endParaRPr lang="en-US"/>
        </a:p>
      </dgm:t>
    </dgm:pt>
    <dgm:pt modelId="{AAFF907A-B593-46FD-A5AE-2C60E9B35A63}" type="pres">
      <dgm:prSet presAssocID="{8B51FA62-03BC-4199-8DA8-A5CA2D4D1C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D5CDCC2-D0CB-4B3B-BB2C-5324707C0318}" type="pres">
      <dgm:prSet presAssocID="{289ABAFE-228B-4977-AE24-4906F28B0135}" presName="centerShape" presStyleLbl="node0" presStyleIdx="0" presStyleCnt="1" custScaleX="133100" custScaleY="133100"/>
      <dgm:spPr/>
      <dgm:t>
        <a:bodyPr/>
        <a:lstStyle/>
        <a:p>
          <a:endParaRPr lang="en-US"/>
        </a:p>
      </dgm:t>
    </dgm:pt>
    <dgm:pt modelId="{612E5843-8260-449D-AC0C-7366B89F6A03}" type="pres">
      <dgm:prSet presAssocID="{D5F3BB0C-C439-47C8-A10F-88AB4C4B9F2B}" presName="Name9" presStyleLbl="parChTrans1D2" presStyleIdx="0" presStyleCnt="8"/>
      <dgm:spPr/>
      <dgm:t>
        <a:bodyPr/>
        <a:lstStyle/>
        <a:p>
          <a:endParaRPr lang="en-AU"/>
        </a:p>
      </dgm:t>
    </dgm:pt>
    <dgm:pt modelId="{D95E02D9-6579-4753-9DC6-29DA2BA21301}" type="pres">
      <dgm:prSet presAssocID="{D5F3BB0C-C439-47C8-A10F-88AB4C4B9F2B}" presName="connTx" presStyleLbl="parChTrans1D2" presStyleIdx="0" presStyleCnt="8"/>
      <dgm:spPr/>
      <dgm:t>
        <a:bodyPr/>
        <a:lstStyle/>
        <a:p>
          <a:endParaRPr lang="en-AU"/>
        </a:p>
      </dgm:t>
    </dgm:pt>
    <dgm:pt modelId="{307C5301-E355-4901-8130-FB13D2B9063D}" type="pres">
      <dgm:prSet presAssocID="{8FB06FFE-557A-440A-BF5D-EDB3144B15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64A94-B780-4B74-B529-7FDB9D423B2A}" type="pres">
      <dgm:prSet presAssocID="{F421DC2A-0156-4A7F-91FD-6A82E58D7E5E}" presName="Name9" presStyleLbl="parChTrans1D2" presStyleIdx="1" presStyleCnt="8"/>
      <dgm:spPr/>
      <dgm:t>
        <a:bodyPr/>
        <a:lstStyle/>
        <a:p>
          <a:endParaRPr lang="en-AU"/>
        </a:p>
      </dgm:t>
    </dgm:pt>
    <dgm:pt modelId="{6288741A-1368-46A8-A921-3200065C162D}" type="pres">
      <dgm:prSet presAssocID="{F421DC2A-0156-4A7F-91FD-6A82E58D7E5E}" presName="connTx" presStyleLbl="parChTrans1D2" presStyleIdx="1" presStyleCnt="8"/>
      <dgm:spPr/>
      <dgm:t>
        <a:bodyPr/>
        <a:lstStyle/>
        <a:p>
          <a:endParaRPr lang="en-AU"/>
        </a:p>
      </dgm:t>
    </dgm:pt>
    <dgm:pt modelId="{CB943941-01BC-4390-9018-9A13A214C780}" type="pres">
      <dgm:prSet presAssocID="{7FF490C7-C6DB-4497-950E-8E575D425D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B156B-586F-4E02-8866-3A779CAF2113}" type="pres">
      <dgm:prSet presAssocID="{A71DAFC5-0CC3-45F7-AF89-16B7143F756F}" presName="Name9" presStyleLbl="parChTrans1D2" presStyleIdx="2" presStyleCnt="8"/>
      <dgm:spPr/>
      <dgm:t>
        <a:bodyPr/>
        <a:lstStyle/>
        <a:p>
          <a:endParaRPr lang="en-AU"/>
        </a:p>
      </dgm:t>
    </dgm:pt>
    <dgm:pt modelId="{5627E06E-882C-460E-AB9A-FAE7CDFFD9C1}" type="pres">
      <dgm:prSet presAssocID="{A71DAFC5-0CC3-45F7-AF89-16B7143F756F}" presName="connTx" presStyleLbl="parChTrans1D2" presStyleIdx="2" presStyleCnt="8"/>
      <dgm:spPr/>
      <dgm:t>
        <a:bodyPr/>
        <a:lstStyle/>
        <a:p>
          <a:endParaRPr lang="en-AU"/>
        </a:p>
      </dgm:t>
    </dgm:pt>
    <dgm:pt modelId="{F0DD98DA-97FA-47C1-B228-CC1DEA69ACFA}" type="pres">
      <dgm:prSet presAssocID="{77C9D39E-B757-4EDD-900E-276D4EF73E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15C7E-DA66-4411-AA17-1C5C04F1C9CE}" type="pres">
      <dgm:prSet presAssocID="{89941DF5-C66F-4E71-924A-534A5647418B}" presName="Name9" presStyleLbl="parChTrans1D2" presStyleIdx="3" presStyleCnt="8"/>
      <dgm:spPr/>
      <dgm:t>
        <a:bodyPr/>
        <a:lstStyle/>
        <a:p>
          <a:endParaRPr lang="en-AU"/>
        </a:p>
      </dgm:t>
    </dgm:pt>
    <dgm:pt modelId="{B112A577-E721-45E3-B187-54368CC8A816}" type="pres">
      <dgm:prSet presAssocID="{89941DF5-C66F-4E71-924A-534A5647418B}" presName="connTx" presStyleLbl="parChTrans1D2" presStyleIdx="3" presStyleCnt="8"/>
      <dgm:spPr/>
      <dgm:t>
        <a:bodyPr/>
        <a:lstStyle/>
        <a:p>
          <a:endParaRPr lang="en-AU"/>
        </a:p>
      </dgm:t>
    </dgm:pt>
    <dgm:pt modelId="{9C13D441-C187-4675-A516-454E7ED58AEB}" type="pres">
      <dgm:prSet presAssocID="{90162E45-08E5-40BC-9663-7946873F0E8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B1E1-E39F-4B9F-921C-395709620F23}" type="pres">
      <dgm:prSet presAssocID="{93FCF7A6-EBBC-42E5-ACBF-2C08852C29C1}" presName="Name9" presStyleLbl="parChTrans1D2" presStyleIdx="4" presStyleCnt="8"/>
      <dgm:spPr/>
      <dgm:t>
        <a:bodyPr/>
        <a:lstStyle/>
        <a:p>
          <a:endParaRPr lang="en-AU"/>
        </a:p>
      </dgm:t>
    </dgm:pt>
    <dgm:pt modelId="{F56BCB3A-D074-4E99-8362-A86F9D91A570}" type="pres">
      <dgm:prSet presAssocID="{93FCF7A6-EBBC-42E5-ACBF-2C08852C29C1}" presName="connTx" presStyleLbl="parChTrans1D2" presStyleIdx="4" presStyleCnt="8"/>
      <dgm:spPr/>
      <dgm:t>
        <a:bodyPr/>
        <a:lstStyle/>
        <a:p>
          <a:endParaRPr lang="en-AU"/>
        </a:p>
      </dgm:t>
    </dgm:pt>
    <dgm:pt modelId="{155CD924-2BFC-4F58-8DEB-E68869B58B02}" type="pres">
      <dgm:prSet presAssocID="{F2355440-B659-4A23-9C43-0FE43C6A041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5A03275-03BF-40BF-9A59-D2C3B31BC386}" type="pres">
      <dgm:prSet presAssocID="{9049284F-3A02-4726-9B1A-709BF0AE958E}" presName="Name9" presStyleLbl="parChTrans1D2" presStyleIdx="5" presStyleCnt="8"/>
      <dgm:spPr/>
      <dgm:t>
        <a:bodyPr/>
        <a:lstStyle/>
        <a:p>
          <a:endParaRPr lang="en-AU"/>
        </a:p>
      </dgm:t>
    </dgm:pt>
    <dgm:pt modelId="{45EC93B3-0F61-437A-8F52-49BB7331B871}" type="pres">
      <dgm:prSet presAssocID="{9049284F-3A02-4726-9B1A-709BF0AE958E}" presName="connTx" presStyleLbl="parChTrans1D2" presStyleIdx="5" presStyleCnt="8"/>
      <dgm:spPr/>
      <dgm:t>
        <a:bodyPr/>
        <a:lstStyle/>
        <a:p>
          <a:endParaRPr lang="en-AU"/>
        </a:p>
      </dgm:t>
    </dgm:pt>
    <dgm:pt modelId="{35336028-CF7C-476C-A89A-D0DDDFF1B945}" type="pres">
      <dgm:prSet presAssocID="{FC3A69ED-89C8-435C-8ED8-0AEBC3EE7E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F1F5-6317-4834-B356-AEC0C282EFAC}" type="pres">
      <dgm:prSet presAssocID="{E076EB2B-78F5-4D9C-B66F-49A60B04312F}" presName="Name9" presStyleLbl="parChTrans1D2" presStyleIdx="6" presStyleCnt="8"/>
      <dgm:spPr/>
      <dgm:t>
        <a:bodyPr/>
        <a:lstStyle/>
        <a:p>
          <a:endParaRPr lang="en-AU"/>
        </a:p>
      </dgm:t>
    </dgm:pt>
    <dgm:pt modelId="{8D6DA175-1FA1-4DE4-9855-08BFE973A87C}" type="pres">
      <dgm:prSet presAssocID="{E076EB2B-78F5-4D9C-B66F-49A60B04312F}" presName="connTx" presStyleLbl="parChTrans1D2" presStyleIdx="6" presStyleCnt="8"/>
      <dgm:spPr/>
      <dgm:t>
        <a:bodyPr/>
        <a:lstStyle/>
        <a:p>
          <a:endParaRPr lang="en-AU"/>
        </a:p>
      </dgm:t>
    </dgm:pt>
    <dgm:pt modelId="{F78976E5-0E2A-403D-B347-5B82B8D505F7}" type="pres">
      <dgm:prSet presAssocID="{16A77F47-3371-40E5-9DCD-F2C79ACC387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CF3FDE-5643-4088-B303-D127815E34DA}" type="pres">
      <dgm:prSet presAssocID="{FA126E43-E20A-41AD-BC6D-C8A62052B5D6}" presName="Name9" presStyleLbl="parChTrans1D2" presStyleIdx="7" presStyleCnt="8"/>
      <dgm:spPr/>
      <dgm:t>
        <a:bodyPr/>
        <a:lstStyle/>
        <a:p>
          <a:endParaRPr lang="en-AU"/>
        </a:p>
      </dgm:t>
    </dgm:pt>
    <dgm:pt modelId="{C9FF2452-3BB9-4D86-B6CD-E702DDBE333F}" type="pres">
      <dgm:prSet presAssocID="{FA126E43-E20A-41AD-BC6D-C8A62052B5D6}" presName="connTx" presStyleLbl="parChTrans1D2" presStyleIdx="7" presStyleCnt="8"/>
      <dgm:spPr/>
      <dgm:t>
        <a:bodyPr/>
        <a:lstStyle/>
        <a:p>
          <a:endParaRPr lang="en-AU"/>
        </a:p>
      </dgm:t>
    </dgm:pt>
    <dgm:pt modelId="{1EADF18D-E6D3-4662-8C85-96D012EE2955}" type="pres">
      <dgm:prSet presAssocID="{E863D87C-2522-4BAA-B791-7FF3CF82E1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1976ECC-6979-418A-A181-8DDD487AC181}" type="presOf" srcId="{8B51FA62-03BC-4199-8DA8-A5CA2D4D1CFD}" destId="{AAFF907A-B593-46FD-A5AE-2C60E9B35A63}" srcOrd="0" destOrd="0" presId="urn:microsoft.com/office/officeart/2005/8/layout/radial1"/>
    <dgm:cxn modelId="{BA237E64-A3AD-470B-8003-4C44FE120F9A}" type="presOf" srcId="{7FF490C7-C6DB-4497-950E-8E575D425D63}" destId="{CB943941-01BC-4390-9018-9A13A214C780}" srcOrd="0" destOrd="0" presId="urn:microsoft.com/office/officeart/2005/8/layout/radial1"/>
    <dgm:cxn modelId="{2FF94C85-5A12-4BC6-8591-8A51DB254593}" srcId="{289ABAFE-228B-4977-AE24-4906F28B0135}" destId="{7FF490C7-C6DB-4497-950E-8E575D425D63}" srcOrd="1" destOrd="0" parTransId="{F421DC2A-0156-4A7F-91FD-6A82E58D7E5E}" sibTransId="{92944A9E-F0E5-4E26-A1E1-9A6F3E6BA38A}"/>
    <dgm:cxn modelId="{4AB0C0AA-DD68-4946-A612-64F10FD07B63}" type="presOf" srcId="{A71DAFC5-0CC3-45F7-AF89-16B7143F756F}" destId="{5627E06E-882C-460E-AB9A-FAE7CDFFD9C1}" srcOrd="1" destOrd="0" presId="urn:microsoft.com/office/officeart/2005/8/layout/radial1"/>
    <dgm:cxn modelId="{E1D7C8FC-0A07-456A-B5E3-F57C91728D71}" type="presOf" srcId="{9049284F-3A02-4726-9B1A-709BF0AE958E}" destId="{95A03275-03BF-40BF-9A59-D2C3B31BC386}" srcOrd="0" destOrd="0" presId="urn:microsoft.com/office/officeart/2005/8/layout/radial1"/>
    <dgm:cxn modelId="{02FBEF10-145C-40C6-8601-7D9BCEC66A50}" srcId="{289ABAFE-228B-4977-AE24-4906F28B0135}" destId="{8FB06FFE-557A-440A-BF5D-EDB3144B150C}" srcOrd="0" destOrd="0" parTransId="{D5F3BB0C-C439-47C8-A10F-88AB4C4B9F2B}" sibTransId="{F50D8302-3A2E-4C98-9B54-97307372BF76}"/>
    <dgm:cxn modelId="{BE6CF8BC-2704-4DB8-BB1F-631FA73D3746}" srcId="{8B51FA62-03BC-4199-8DA8-A5CA2D4D1CFD}" destId="{289ABAFE-228B-4977-AE24-4906F28B0135}" srcOrd="0" destOrd="0" parTransId="{E0FFE703-9396-4529-AD1B-CE9AC7D7F684}" sibTransId="{FED9B1C9-CF51-4C5D-AD76-155300A94593}"/>
    <dgm:cxn modelId="{ACC32C48-E78C-4D36-AD65-60A51584097F}" type="presOf" srcId="{E076EB2B-78F5-4D9C-B66F-49A60B04312F}" destId="{8D6DA175-1FA1-4DE4-9855-08BFE973A87C}" srcOrd="1" destOrd="0" presId="urn:microsoft.com/office/officeart/2005/8/layout/radial1"/>
    <dgm:cxn modelId="{05853615-5DEB-44A9-AFEE-53E0658D5B83}" srcId="{289ABAFE-228B-4977-AE24-4906F28B0135}" destId="{F2355440-B659-4A23-9C43-0FE43C6A0418}" srcOrd="4" destOrd="0" parTransId="{93FCF7A6-EBBC-42E5-ACBF-2C08852C29C1}" sibTransId="{CE18F223-06AD-41B8-B8E0-F0D6F731ABA8}"/>
    <dgm:cxn modelId="{26E77B02-74C8-467B-966C-9154FAE7D1E2}" type="presOf" srcId="{89941DF5-C66F-4E71-924A-534A5647418B}" destId="{23E15C7E-DA66-4411-AA17-1C5C04F1C9CE}" srcOrd="0" destOrd="0" presId="urn:microsoft.com/office/officeart/2005/8/layout/radial1"/>
    <dgm:cxn modelId="{9FC00829-532D-4331-9599-15BC77D92791}" type="presOf" srcId="{E863D87C-2522-4BAA-B791-7FF3CF82E152}" destId="{1EADF18D-E6D3-4662-8C85-96D012EE2955}" srcOrd="0" destOrd="0" presId="urn:microsoft.com/office/officeart/2005/8/layout/radial1"/>
    <dgm:cxn modelId="{20F6FC49-7BF2-42B4-ABFC-923F7A165AA4}" type="presOf" srcId="{D5F3BB0C-C439-47C8-A10F-88AB4C4B9F2B}" destId="{612E5843-8260-449D-AC0C-7366B89F6A03}" srcOrd="0" destOrd="0" presId="urn:microsoft.com/office/officeart/2005/8/layout/radial1"/>
    <dgm:cxn modelId="{B1C21D53-D7C1-47CF-855A-EB0F6367082B}" type="presOf" srcId="{F421DC2A-0156-4A7F-91FD-6A82E58D7E5E}" destId="{56C64A94-B780-4B74-B529-7FDB9D423B2A}" srcOrd="0" destOrd="0" presId="urn:microsoft.com/office/officeart/2005/8/layout/radial1"/>
    <dgm:cxn modelId="{B43C608E-51EB-442A-9CD6-FB898A51D7AA}" type="presOf" srcId="{F2355440-B659-4A23-9C43-0FE43C6A0418}" destId="{155CD924-2BFC-4F58-8DEB-E68869B58B02}" srcOrd="0" destOrd="0" presId="urn:microsoft.com/office/officeart/2005/8/layout/radial1"/>
    <dgm:cxn modelId="{83D1ADF9-0F0C-4C59-A60E-646281257C77}" type="presOf" srcId="{F421DC2A-0156-4A7F-91FD-6A82E58D7E5E}" destId="{6288741A-1368-46A8-A921-3200065C162D}" srcOrd="1" destOrd="0" presId="urn:microsoft.com/office/officeart/2005/8/layout/radial1"/>
    <dgm:cxn modelId="{5B27878C-6D88-42FB-A3AA-4EC05475CA14}" type="presOf" srcId="{E076EB2B-78F5-4D9C-B66F-49A60B04312F}" destId="{07BCF1F5-6317-4834-B356-AEC0C282EFAC}" srcOrd="0" destOrd="0" presId="urn:microsoft.com/office/officeart/2005/8/layout/radial1"/>
    <dgm:cxn modelId="{C0DF00DF-B162-4029-B8B7-E93A9450A1F1}" type="presOf" srcId="{D5F3BB0C-C439-47C8-A10F-88AB4C4B9F2B}" destId="{D95E02D9-6579-4753-9DC6-29DA2BA21301}" srcOrd="1" destOrd="0" presId="urn:microsoft.com/office/officeart/2005/8/layout/radial1"/>
    <dgm:cxn modelId="{9D2231C2-85EC-48A3-859E-535CE9FBFB9E}" type="presOf" srcId="{9049284F-3A02-4726-9B1A-709BF0AE958E}" destId="{45EC93B3-0F61-437A-8F52-49BB7331B871}" srcOrd="1" destOrd="0" presId="urn:microsoft.com/office/officeart/2005/8/layout/radial1"/>
    <dgm:cxn modelId="{E376C36B-6662-4FF1-87B3-AD51D80F9477}" type="presOf" srcId="{89941DF5-C66F-4E71-924A-534A5647418B}" destId="{B112A577-E721-45E3-B187-54368CC8A816}" srcOrd="1" destOrd="0" presId="urn:microsoft.com/office/officeart/2005/8/layout/radial1"/>
    <dgm:cxn modelId="{F64C2446-0E50-45F2-9D90-122BD00AFCA9}" srcId="{289ABAFE-228B-4977-AE24-4906F28B0135}" destId="{FC3A69ED-89C8-435C-8ED8-0AEBC3EE7EC2}" srcOrd="5" destOrd="0" parTransId="{9049284F-3A02-4726-9B1A-709BF0AE958E}" sibTransId="{F1BC719E-4C5B-46FD-9A26-D5967B79AA83}"/>
    <dgm:cxn modelId="{5184D1E0-D40C-40E8-94D0-804FDE1FAD7C}" type="presOf" srcId="{8FB06FFE-557A-440A-BF5D-EDB3144B150C}" destId="{307C5301-E355-4901-8130-FB13D2B9063D}" srcOrd="0" destOrd="0" presId="urn:microsoft.com/office/officeart/2005/8/layout/radial1"/>
    <dgm:cxn modelId="{1DB1154D-4744-4F84-8296-89F215072376}" type="presOf" srcId="{16A77F47-3371-40E5-9DCD-F2C79ACC3879}" destId="{F78976E5-0E2A-403D-B347-5B82B8D505F7}" srcOrd="0" destOrd="0" presId="urn:microsoft.com/office/officeart/2005/8/layout/radial1"/>
    <dgm:cxn modelId="{6D7AAF5A-E6B2-48D4-B3EA-E6D2DA540867}" type="presOf" srcId="{A71DAFC5-0CC3-45F7-AF89-16B7143F756F}" destId="{F4DB156B-586F-4E02-8866-3A779CAF2113}" srcOrd="0" destOrd="0" presId="urn:microsoft.com/office/officeart/2005/8/layout/radial1"/>
    <dgm:cxn modelId="{BE2EA633-2068-438D-A5F7-2F9661F5A959}" type="presOf" srcId="{77C9D39E-B757-4EDD-900E-276D4EF73E43}" destId="{F0DD98DA-97FA-47C1-B228-CC1DEA69ACFA}" srcOrd="0" destOrd="0" presId="urn:microsoft.com/office/officeart/2005/8/layout/radial1"/>
    <dgm:cxn modelId="{34315020-A592-490B-87DA-33074C89DCA0}" srcId="{289ABAFE-228B-4977-AE24-4906F28B0135}" destId="{90162E45-08E5-40BC-9663-7946873F0E86}" srcOrd="3" destOrd="0" parTransId="{89941DF5-C66F-4E71-924A-534A5647418B}" sibTransId="{C1A5F5F1-A997-4663-9B10-3A6F9E430A37}"/>
    <dgm:cxn modelId="{1CE27BFC-C553-408D-8180-EAB0743772F0}" srcId="{289ABAFE-228B-4977-AE24-4906F28B0135}" destId="{16A77F47-3371-40E5-9DCD-F2C79ACC3879}" srcOrd="6" destOrd="0" parTransId="{E076EB2B-78F5-4D9C-B66F-49A60B04312F}" sibTransId="{E37D815A-BC43-452F-B4D9-771A62BE350D}"/>
    <dgm:cxn modelId="{CE9E3E51-07CC-461C-9355-F1F9CE6E8185}" srcId="{289ABAFE-228B-4977-AE24-4906F28B0135}" destId="{77C9D39E-B757-4EDD-900E-276D4EF73E43}" srcOrd="2" destOrd="0" parTransId="{A71DAFC5-0CC3-45F7-AF89-16B7143F756F}" sibTransId="{960631A6-3D4C-4DED-8A53-EF73914C1EDD}"/>
    <dgm:cxn modelId="{EA9049AE-9E29-4617-838F-38C00A8F18D3}" type="presOf" srcId="{289ABAFE-228B-4977-AE24-4906F28B0135}" destId="{6D5CDCC2-D0CB-4B3B-BB2C-5324707C0318}" srcOrd="0" destOrd="0" presId="urn:microsoft.com/office/officeart/2005/8/layout/radial1"/>
    <dgm:cxn modelId="{B5EAFA84-97EE-4742-8310-8113953BAC15}" type="presOf" srcId="{FC3A69ED-89C8-435C-8ED8-0AEBC3EE7EC2}" destId="{35336028-CF7C-476C-A89A-D0DDDFF1B945}" srcOrd="0" destOrd="0" presId="urn:microsoft.com/office/officeart/2005/8/layout/radial1"/>
    <dgm:cxn modelId="{9D882C2B-195D-4C84-AA81-FB612FF65E92}" type="presOf" srcId="{FA126E43-E20A-41AD-BC6D-C8A62052B5D6}" destId="{1BCF3FDE-5643-4088-B303-D127815E34DA}" srcOrd="0" destOrd="0" presId="urn:microsoft.com/office/officeart/2005/8/layout/radial1"/>
    <dgm:cxn modelId="{5D03247D-C979-4120-8C27-F22454031627}" type="presOf" srcId="{FA126E43-E20A-41AD-BC6D-C8A62052B5D6}" destId="{C9FF2452-3BB9-4D86-B6CD-E702DDBE333F}" srcOrd="1" destOrd="0" presId="urn:microsoft.com/office/officeart/2005/8/layout/radial1"/>
    <dgm:cxn modelId="{B139F9EF-0FF3-4EF5-9262-F72EE901BD79}" type="presOf" srcId="{90162E45-08E5-40BC-9663-7946873F0E86}" destId="{9C13D441-C187-4675-A516-454E7ED58AEB}" srcOrd="0" destOrd="0" presId="urn:microsoft.com/office/officeart/2005/8/layout/radial1"/>
    <dgm:cxn modelId="{647DACE3-F9E7-40BA-B943-9F472A561013}" srcId="{289ABAFE-228B-4977-AE24-4906F28B0135}" destId="{E863D87C-2522-4BAA-B791-7FF3CF82E152}" srcOrd="7" destOrd="0" parTransId="{FA126E43-E20A-41AD-BC6D-C8A62052B5D6}" sibTransId="{F5A996E4-CB5F-4FA9-8F03-BF8D3E20B5D9}"/>
    <dgm:cxn modelId="{8F182C1D-8F3C-45A0-9870-9B3C190AA012}" type="presOf" srcId="{93FCF7A6-EBBC-42E5-ACBF-2C08852C29C1}" destId="{F56BCB3A-D074-4E99-8362-A86F9D91A570}" srcOrd="1" destOrd="0" presId="urn:microsoft.com/office/officeart/2005/8/layout/radial1"/>
    <dgm:cxn modelId="{3DB9568D-0F3E-4837-9766-67959D9C52AC}" type="presOf" srcId="{93FCF7A6-EBBC-42E5-ACBF-2C08852C29C1}" destId="{3BB6B1E1-E39F-4B9F-921C-395709620F23}" srcOrd="0" destOrd="0" presId="urn:microsoft.com/office/officeart/2005/8/layout/radial1"/>
    <dgm:cxn modelId="{4FFE0D8C-4A67-41DD-9ED3-B7DAD29BDB84}" type="presParOf" srcId="{AAFF907A-B593-46FD-A5AE-2C60E9B35A63}" destId="{6D5CDCC2-D0CB-4B3B-BB2C-5324707C0318}" srcOrd="0" destOrd="0" presId="urn:microsoft.com/office/officeart/2005/8/layout/radial1"/>
    <dgm:cxn modelId="{AEA22EF6-6E9E-487C-AD00-E410635E2D61}" type="presParOf" srcId="{AAFF907A-B593-46FD-A5AE-2C60E9B35A63}" destId="{612E5843-8260-449D-AC0C-7366B89F6A03}" srcOrd="1" destOrd="0" presId="urn:microsoft.com/office/officeart/2005/8/layout/radial1"/>
    <dgm:cxn modelId="{193A832F-B220-4DCC-9C97-F73CD6B4C985}" type="presParOf" srcId="{612E5843-8260-449D-AC0C-7366B89F6A03}" destId="{D95E02D9-6579-4753-9DC6-29DA2BA21301}" srcOrd="0" destOrd="0" presId="urn:microsoft.com/office/officeart/2005/8/layout/radial1"/>
    <dgm:cxn modelId="{CB7F8BFA-7701-4161-89E1-B2610DE29ACF}" type="presParOf" srcId="{AAFF907A-B593-46FD-A5AE-2C60E9B35A63}" destId="{307C5301-E355-4901-8130-FB13D2B9063D}" srcOrd="2" destOrd="0" presId="urn:microsoft.com/office/officeart/2005/8/layout/radial1"/>
    <dgm:cxn modelId="{56D06F5C-FCCF-439A-B48B-6E76C40F1AE3}" type="presParOf" srcId="{AAFF907A-B593-46FD-A5AE-2C60E9B35A63}" destId="{56C64A94-B780-4B74-B529-7FDB9D423B2A}" srcOrd="3" destOrd="0" presId="urn:microsoft.com/office/officeart/2005/8/layout/radial1"/>
    <dgm:cxn modelId="{5C11DB3D-D985-4672-A778-03CFBE4D5A73}" type="presParOf" srcId="{56C64A94-B780-4B74-B529-7FDB9D423B2A}" destId="{6288741A-1368-46A8-A921-3200065C162D}" srcOrd="0" destOrd="0" presId="urn:microsoft.com/office/officeart/2005/8/layout/radial1"/>
    <dgm:cxn modelId="{F729CF9F-5E4B-4C79-9799-23E37D7D3525}" type="presParOf" srcId="{AAFF907A-B593-46FD-A5AE-2C60E9B35A63}" destId="{CB943941-01BC-4390-9018-9A13A214C780}" srcOrd="4" destOrd="0" presId="urn:microsoft.com/office/officeart/2005/8/layout/radial1"/>
    <dgm:cxn modelId="{A5E66324-FD38-492F-92A0-ACBCC9AB39B0}" type="presParOf" srcId="{AAFF907A-B593-46FD-A5AE-2C60E9B35A63}" destId="{F4DB156B-586F-4E02-8866-3A779CAF2113}" srcOrd="5" destOrd="0" presId="urn:microsoft.com/office/officeart/2005/8/layout/radial1"/>
    <dgm:cxn modelId="{82FEB46E-6240-4FFC-B8CC-40519F278CB6}" type="presParOf" srcId="{F4DB156B-586F-4E02-8866-3A779CAF2113}" destId="{5627E06E-882C-460E-AB9A-FAE7CDFFD9C1}" srcOrd="0" destOrd="0" presId="urn:microsoft.com/office/officeart/2005/8/layout/radial1"/>
    <dgm:cxn modelId="{87F9327D-2196-4D0C-B444-873898BE0373}" type="presParOf" srcId="{AAFF907A-B593-46FD-A5AE-2C60E9B35A63}" destId="{F0DD98DA-97FA-47C1-B228-CC1DEA69ACFA}" srcOrd="6" destOrd="0" presId="urn:microsoft.com/office/officeart/2005/8/layout/radial1"/>
    <dgm:cxn modelId="{9A2DE7E3-65E4-4BF8-B1E5-C251D97F5368}" type="presParOf" srcId="{AAFF907A-B593-46FD-A5AE-2C60E9B35A63}" destId="{23E15C7E-DA66-4411-AA17-1C5C04F1C9CE}" srcOrd="7" destOrd="0" presId="urn:microsoft.com/office/officeart/2005/8/layout/radial1"/>
    <dgm:cxn modelId="{080CD4FA-3FD2-4E32-9279-5673A19F7DC8}" type="presParOf" srcId="{23E15C7E-DA66-4411-AA17-1C5C04F1C9CE}" destId="{B112A577-E721-45E3-B187-54368CC8A816}" srcOrd="0" destOrd="0" presId="urn:microsoft.com/office/officeart/2005/8/layout/radial1"/>
    <dgm:cxn modelId="{FC08334B-82D4-4F6F-BFAC-D767B0D012D1}" type="presParOf" srcId="{AAFF907A-B593-46FD-A5AE-2C60E9B35A63}" destId="{9C13D441-C187-4675-A516-454E7ED58AEB}" srcOrd="8" destOrd="0" presId="urn:microsoft.com/office/officeart/2005/8/layout/radial1"/>
    <dgm:cxn modelId="{A86A515F-5C2F-4C95-B4C8-4620D6F12220}" type="presParOf" srcId="{AAFF907A-B593-46FD-A5AE-2C60E9B35A63}" destId="{3BB6B1E1-E39F-4B9F-921C-395709620F23}" srcOrd="9" destOrd="0" presId="urn:microsoft.com/office/officeart/2005/8/layout/radial1"/>
    <dgm:cxn modelId="{88850354-AD2B-442B-9289-F3A6059EF18C}" type="presParOf" srcId="{3BB6B1E1-E39F-4B9F-921C-395709620F23}" destId="{F56BCB3A-D074-4E99-8362-A86F9D91A570}" srcOrd="0" destOrd="0" presId="urn:microsoft.com/office/officeart/2005/8/layout/radial1"/>
    <dgm:cxn modelId="{D0B17350-3AEC-4A93-8C0D-0D6632D97468}" type="presParOf" srcId="{AAFF907A-B593-46FD-A5AE-2C60E9B35A63}" destId="{155CD924-2BFC-4F58-8DEB-E68869B58B02}" srcOrd="10" destOrd="0" presId="urn:microsoft.com/office/officeart/2005/8/layout/radial1"/>
    <dgm:cxn modelId="{370FB324-BAD2-4FCD-AD3F-1D4B2197D14C}" type="presParOf" srcId="{AAFF907A-B593-46FD-A5AE-2C60E9B35A63}" destId="{95A03275-03BF-40BF-9A59-D2C3B31BC386}" srcOrd="11" destOrd="0" presId="urn:microsoft.com/office/officeart/2005/8/layout/radial1"/>
    <dgm:cxn modelId="{8DAC84D3-E444-4A10-A1D8-7AE762BED5DA}" type="presParOf" srcId="{95A03275-03BF-40BF-9A59-D2C3B31BC386}" destId="{45EC93B3-0F61-437A-8F52-49BB7331B871}" srcOrd="0" destOrd="0" presId="urn:microsoft.com/office/officeart/2005/8/layout/radial1"/>
    <dgm:cxn modelId="{A5EB1551-7064-415E-9C04-3E0F5B1E6B46}" type="presParOf" srcId="{AAFF907A-B593-46FD-A5AE-2C60E9B35A63}" destId="{35336028-CF7C-476C-A89A-D0DDDFF1B945}" srcOrd="12" destOrd="0" presId="urn:microsoft.com/office/officeart/2005/8/layout/radial1"/>
    <dgm:cxn modelId="{9DDFDF6E-B2E9-4B4A-9987-C0644381813A}" type="presParOf" srcId="{AAFF907A-B593-46FD-A5AE-2C60E9B35A63}" destId="{07BCF1F5-6317-4834-B356-AEC0C282EFAC}" srcOrd="13" destOrd="0" presId="urn:microsoft.com/office/officeart/2005/8/layout/radial1"/>
    <dgm:cxn modelId="{19F4DD56-17D6-41C0-A20F-E25EF708BE46}" type="presParOf" srcId="{07BCF1F5-6317-4834-B356-AEC0C282EFAC}" destId="{8D6DA175-1FA1-4DE4-9855-08BFE973A87C}" srcOrd="0" destOrd="0" presId="urn:microsoft.com/office/officeart/2005/8/layout/radial1"/>
    <dgm:cxn modelId="{6CB8F7AF-550D-4F2C-9FA4-CDD6A2DDEF3C}" type="presParOf" srcId="{AAFF907A-B593-46FD-A5AE-2C60E9B35A63}" destId="{F78976E5-0E2A-403D-B347-5B82B8D505F7}" srcOrd="14" destOrd="0" presId="urn:microsoft.com/office/officeart/2005/8/layout/radial1"/>
    <dgm:cxn modelId="{75C85E43-F429-4880-8C8B-64E5BF006B66}" type="presParOf" srcId="{AAFF907A-B593-46FD-A5AE-2C60E9B35A63}" destId="{1BCF3FDE-5643-4088-B303-D127815E34DA}" srcOrd="15" destOrd="0" presId="urn:microsoft.com/office/officeart/2005/8/layout/radial1"/>
    <dgm:cxn modelId="{07C01A05-EA20-4473-9779-F47717ACAD16}" type="presParOf" srcId="{1BCF3FDE-5643-4088-B303-D127815E34DA}" destId="{C9FF2452-3BB9-4D86-B6CD-E702DDBE333F}" srcOrd="0" destOrd="0" presId="urn:microsoft.com/office/officeart/2005/8/layout/radial1"/>
    <dgm:cxn modelId="{F5A077F1-623A-4A2F-811F-B25D26B4CD5F}" type="presParOf" srcId="{AAFF907A-B593-46FD-A5AE-2C60E9B35A63}" destId="{1EADF18D-E6D3-4662-8C85-96D012EE295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51FA62-03BC-4199-8DA8-A5CA2D4D1CFD}" type="doc">
      <dgm:prSet loTypeId="urn:microsoft.com/office/officeart/2005/8/layout/radial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FB06FFE-557A-440A-BF5D-EDB3144B150C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lIns="0" rIns="0"/>
        <a:lstStyle/>
        <a:p>
          <a:r>
            <a:rPr lang="en-US" sz="1200" b="1" dirty="0" smtClean="0">
              <a:solidFill>
                <a:schemeClr val="bg1"/>
              </a:solidFill>
            </a:rPr>
            <a:t>VIC/MCN</a:t>
          </a:r>
          <a:endParaRPr lang="en-US" sz="1200" b="1" dirty="0">
            <a:solidFill>
              <a:schemeClr val="bg1"/>
            </a:solidFill>
          </a:endParaRPr>
        </a:p>
      </dgm:t>
    </dgm:pt>
    <dgm:pt modelId="{D5F3BB0C-C439-47C8-A10F-88AB4C4B9F2B}" type="parTrans" cxnId="{02FBEF10-145C-40C6-8601-7D9BCEC66A50}">
      <dgm:prSet/>
      <dgm:spPr/>
      <dgm:t>
        <a:bodyPr/>
        <a:lstStyle/>
        <a:p>
          <a:endParaRPr lang="en-US"/>
        </a:p>
      </dgm:t>
    </dgm:pt>
    <dgm:pt modelId="{F50D8302-3A2E-4C98-9B54-97307372BF76}" type="sibTrans" cxnId="{02FBEF10-145C-40C6-8601-7D9BCEC66A50}">
      <dgm:prSet/>
      <dgm:spPr/>
      <dgm:t>
        <a:bodyPr/>
        <a:lstStyle/>
        <a:p>
          <a:endParaRPr lang="en-US"/>
        </a:p>
      </dgm:t>
    </dgm:pt>
    <dgm:pt modelId="{77C9D39E-B757-4EDD-900E-276D4EF73E43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1200" b="1" dirty="0" err="1" smtClean="0">
              <a:solidFill>
                <a:schemeClr val="bg1"/>
              </a:solidFill>
            </a:rPr>
            <a:t>OptoFab</a:t>
          </a:r>
          <a:endParaRPr lang="en-US" sz="1200" b="1" dirty="0">
            <a:solidFill>
              <a:schemeClr val="bg1"/>
            </a:solidFill>
          </a:endParaRPr>
        </a:p>
      </dgm:t>
    </dgm:pt>
    <dgm:pt modelId="{A71DAFC5-0CC3-45F7-AF89-16B7143F756F}" type="parTrans" cxnId="{CE9E3E51-07CC-461C-9355-F1F9CE6E8185}">
      <dgm:prSet/>
      <dgm:spPr/>
      <dgm:t>
        <a:bodyPr/>
        <a:lstStyle/>
        <a:p>
          <a:endParaRPr lang="en-US"/>
        </a:p>
      </dgm:t>
    </dgm:pt>
    <dgm:pt modelId="{960631A6-3D4C-4DED-8A53-EF73914C1EDD}" type="sibTrans" cxnId="{CE9E3E51-07CC-461C-9355-F1F9CE6E8185}">
      <dgm:prSet/>
      <dgm:spPr/>
      <dgm:t>
        <a:bodyPr/>
        <a:lstStyle/>
        <a:p>
          <a:endParaRPr lang="en-US"/>
        </a:p>
      </dgm:t>
    </dgm:pt>
    <dgm:pt modelId="{F2355440-B659-4A23-9C43-0FE43C6A0418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QLD</a:t>
          </a:r>
          <a:endParaRPr lang="en-US" sz="1400" b="1" dirty="0">
            <a:solidFill>
              <a:schemeClr val="bg1"/>
            </a:solidFill>
          </a:endParaRPr>
        </a:p>
      </dgm:t>
    </dgm:pt>
    <dgm:pt modelId="{93FCF7A6-EBBC-42E5-ACBF-2C08852C29C1}" type="parTrans" cxnId="{05853615-5DEB-44A9-AFEE-53E0658D5B83}">
      <dgm:prSet/>
      <dgm:spPr/>
      <dgm:t>
        <a:bodyPr/>
        <a:lstStyle/>
        <a:p>
          <a:endParaRPr lang="en-US"/>
        </a:p>
      </dgm:t>
    </dgm:pt>
    <dgm:pt modelId="{CE18F223-06AD-41B8-B8E0-F0D6F731ABA8}" type="sibTrans" cxnId="{05853615-5DEB-44A9-AFEE-53E0658D5B83}">
      <dgm:prSet/>
      <dgm:spPr/>
      <dgm:t>
        <a:bodyPr/>
        <a:lstStyle/>
        <a:p>
          <a:endParaRPr lang="en-US"/>
        </a:p>
      </dgm:t>
    </dgm:pt>
    <dgm:pt modelId="{16A77F47-3371-40E5-9DCD-F2C79ACC3879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ACT</a:t>
          </a:r>
          <a:endParaRPr lang="en-US" sz="1400" b="1" dirty="0">
            <a:solidFill>
              <a:schemeClr val="bg1"/>
            </a:solidFill>
          </a:endParaRPr>
        </a:p>
      </dgm:t>
    </dgm:pt>
    <dgm:pt modelId="{E076EB2B-78F5-4D9C-B66F-49A60B04312F}" type="parTrans" cxnId="{1CE27BFC-C553-408D-8180-EAB0743772F0}">
      <dgm:prSet/>
      <dgm:spPr/>
      <dgm:t>
        <a:bodyPr/>
        <a:lstStyle/>
        <a:p>
          <a:endParaRPr lang="en-US"/>
        </a:p>
      </dgm:t>
    </dgm:pt>
    <dgm:pt modelId="{E37D815A-BC43-452F-B4D9-771A62BE350D}" type="sibTrans" cxnId="{1CE27BFC-C553-408D-8180-EAB0743772F0}">
      <dgm:prSet/>
      <dgm:spPr/>
      <dgm:t>
        <a:bodyPr/>
        <a:lstStyle/>
        <a:p>
          <a:endParaRPr lang="en-US"/>
        </a:p>
      </dgm:t>
    </dgm:pt>
    <dgm:pt modelId="{E863D87C-2522-4BAA-B791-7FF3CF82E152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WA</a:t>
          </a:r>
          <a:endParaRPr lang="en-US" sz="1400" b="1" dirty="0">
            <a:solidFill>
              <a:schemeClr val="bg1"/>
            </a:solidFill>
          </a:endParaRPr>
        </a:p>
      </dgm:t>
    </dgm:pt>
    <dgm:pt modelId="{FA126E43-E20A-41AD-BC6D-C8A62052B5D6}" type="parTrans" cxnId="{647DACE3-F9E7-40BA-B943-9F472A561013}">
      <dgm:prSet/>
      <dgm:spPr/>
      <dgm:t>
        <a:bodyPr/>
        <a:lstStyle/>
        <a:p>
          <a:endParaRPr lang="en-US"/>
        </a:p>
      </dgm:t>
    </dgm:pt>
    <dgm:pt modelId="{F5A996E4-CB5F-4FA9-8F03-BF8D3E20B5D9}" type="sibTrans" cxnId="{647DACE3-F9E7-40BA-B943-9F472A561013}">
      <dgm:prSet/>
      <dgm:spPr/>
      <dgm:t>
        <a:bodyPr/>
        <a:lstStyle/>
        <a:p>
          <a:endParaRPr lang="en-US"/>
        </a:p>
      </dgm:t>
    </dgm:pt>
    <dgm:pt modelId="{7FF490C7-C6DB-4497-950E-8E575D425D63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 lIns="0" rIns="0"/>
        <a:lstStyle/>
        <a:p>
          <a:r>
            <a:rPr lang="en-US" sz="1200" b="1" dirty="0" smtClean="0">
              <a:solidFill>
                <a:schemeClr val="bg1"/>
              </a:solidFill>
            </a:rPr>
            <a:t>Materials</a:t>
          </a:r>
          <a:endParaRPr lang="en-US" sz="1300" b="1" dirty="0">
            <a:solidFill>
              <a:schemeClr val="bg1"/>
            </a:solidFill>
          </a:endParaRPr>
        </a:p>
      </dgm:t>
    </dgm:pt>
    <dgm:pt modelId="{F421DC2A-0156-4A7F-91FD-6A82E58D7E5E}" type="parTrans" cxnId="{2FF94C85-5A12-4BC6-8591-8A51DB254593}">
      <dgm:prSet/>
      <dgm:spPr/>
      <dgm:t>
        <a:bodyPr/>
        <a:lstStyle/>
        <a:p>
          <a:endParaRPr lang="en-US"/>
        </a:p>
      </dgm:t>
    </dgm:pt>
    <dgm:pt modelId="{92944A9E-F0E5-4E26-A1E1-9A6F3E6BA38A}" type="sibTrans" cxnId="{2FF94C85-5A12-4BC6-8591-8A51DB254593}">
      <dgm:prSet/>
      <dgm:spPr/>
      <dgm:t>
        <a:bodyPr/>
        <a:lstStyle/>
        <a:p>
          <a:endParaRPr lang="en-US"/>
        </a:p>
      </dgm:t>
    </dgm:pt>
    <dgm:pt modelId="{90162E45-08E5-40BC-9663-7946873F0E86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NSW</a:t>
          </a:r>
          <a:endParaRPr lang="en-US" sz="1200" b="1" dirty="0">
            <a:solidFill>
              <a:schemeClr val="bg1"/>
            </a:solidFill>
          </a:endParaRPr>
        </a:p>
      </dgm:t>
    </dgm:pt>
    <dgm:pt modelId="{C1A5F5F1-A997-4663-9B10-3A6F9E430A37}" type="sibTrans" cxnId="{34315020-A592-490B-87DA-33074C89DCA0}">
      <dgm:prSet/>
      <dgm:spPr/>
      <dgm:t>
        <a:bodyPr/>
        <a:lstStyle/>
        <a:p>
          <a:endParaRPr lang="en-US"/>
        </a:p>
      </dgm:t>
    </dgm:pt>
    <dgm:pt modelId="{89941DF5-C66F-4E71-924A-534A5647418B}" type="parTrans" cxnId="{34315020-A592-490B-87DA-33074C89DCA0}">
      <dgm:prSet/>
      <dgm:spPr/>
      <dgm:t>
        <a:bodyPr/>
        <a:lstStyle/>
        <a:p>
          <a:endParaRPr lang="en-US"/>
        </a:p>
      </dgm:t>
    </dgm:pt>
    <dgm:pt modelId="{289ABAFE-228B-4977-AE24-4906F28B0135}">
      <dgm:prSet phldrT="[Text]"/>
      <dgm:spPr>
        <a:noFill/>
      </dgm:spPr>
      <dgm:t>
        <a:bodyPr/>
        <a:lstStyle/>
        <a:p>
          <a:endParaRPr lang="en-US" dirty="0"/>
        </a:p>
      </dgm:t>
    </dgm:pt>
    <dgm:pt modelId="{FED9B1C9-CF51-4C5D-AD76-155300A94593}" type="sibTrans" cxnId="{BE6CF8BC-2704-4DB8-BB1F-631FA73D3746}">
      <dgm:prSet/>
      <dgm:spPr/>
      <dgm:t>
        <a:bodyPr/>
        <a:lstStyle/>
        <a:p>
          <a:endParaRPr lang="en-US"/>
        </a:p>
      </dgm:t>
    </dgm:pt>
    <dgm:pt modelId="{E0FFE703-9396-4529-AD1B-CE9AC7D7F684}" type="parTrans" cxnId="{BE6CF8BC-2704-4DB8-BB1F-631FA73D3746}">
      <dgm:prSet/>
      <dgm:spPr/>
      <dgm:t>
        <a:bodyPr/>
        <a:lstStyle/>
        <a:p>
          <a:endParaRPr lang="en-US"/>
        </a:p>
      </dgm:t>
    </dgm:pt>
    <dgm:pt modelId="{FC3A69ED-89C8-435C-8ED8-0AEBC3EE7EC2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 lIns="0" tIns="0" rIns="0" bIns="0"/>
        <a:lstStyle/>
        <a:p>
          <a:r>
            <a:rPr lang="en-US" sz="1200" b="1" dirty="0" smtClean="0">
              <a:solidFill>
                <a:schemeClr val="bg1"/>
              </a:solidFill>
            </a:rPr>
            <a:t> </a:t>
          </a:r>
          <a:endParaRPr lang="en-US" sz="1200" b="1" dirty="0">
            <a:solidFill>
              <a:schemeClr val="bg1"/>
            </a:solidFill>
          </a:endParaRPr>
        </a:p>
      </dgm:t>
    </dgm:pt>
    <dgm:pt modelId="{F1BC719E-4C5B-46FD-9A26-D5967B79AA83}" type="sibTrans" cxnId="{F64C2446-0E50-45F2-9D90-122BD00AFCA9}">
      <dgm:prSet/>
      <dgm:spPr/>
      <dgm:t>
        <a:bodyPr/>
        <a:lstStyle/>
        <a:p>
          <a:endParaRPr lang="en-US"/>
        </a:p>
      </dgm:t>
    </dgm:pt>
    <dgm:pt modelId="{9049284F-3A02-4726-9B1A-709BF0AE958E}" type="parTrans" cxnId="{F64C2446-0E50-45F2-9D90-122BD00AFCA9}">
      <dgm:prSet/>
      <dgm:spPr/>
      <dgm:t>
        <a:bodyPr/>
        <a:lstStyle/>
        <a:p>
          <a:endParaRPr lang="en-US"/>
        </a:p>
      </dgm:t>
    </dgm:pt>
    <dgm:pt modelId="{AAFF907A-B593-46FD-A5AE-2C60E9B35A63}" type="pres">
      <dgm:prSet presAssocID="{8B51FA62-03BC-4199-8DA8-A5CA2D4D1CF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D5CDCC2-D0CB-4B3B-BB2C-5324707C0318}" type="pres">
      <dgm:prSet presAssocID="{289ABAFE-228B-4977-AE24-4906F28B0135}" presName="centerShape" presStyleLbl="node0" presStyleIdx="0" presStyleCnt="1" custScaleX="133100" custScaleY="133100"/>
      <dgm:spPr/>
      <dgm:t>
        <a:bodyPr/>
        <a:lstStyle/>
        <a:p>
          <a:endParaRPr lang="en-US"/>
        </a:p>
      </dgm:t>
    </dgm:pt>
    <dgm:pt modelId="{612E5843-8260-449D-AC0C-7366B89F6A03}" type="pres">
      <dgm:prSet presAssocID="{D5F3BB0C-C439-47C8-A10F-88AB4C4B9F2B}" presName="Name9" presStyleLbl="parChTrans1D2" presStyleIdx="0" presStyleCnt="8"/>
      <dgm:spPr/>
      <dgm:t>
        <a:bodyPr/>
        <a:lstStyle/>
        <a:p>
          <a:endParaRPr lang="en-AU"/>
        </a:p>
      </dgm:t>
    </dgm:pt>
    <dgm:pt modelId="{D95E02D9-6579-4753-9DC6-29DA2BA21301}" type="pres">
      <dgm:prSet presAssocID="{D5F3BB0C-C439-47C8-A10F-88AB4C4B9F2B}" presName="connTx" presStyleLbl="parChTrans1D2" presStyleIdx="0" presStyleCnt="8"/>
      <dgm:spPr/>
      <dgm:t>
        <a:bodyPr/>
        <a:lstStyle/>
        <a:p>
          <a:endParaRPr lang="en-AU"/>
        </a:p>
      </dgm:t>
    </dgm:pt>
    <dgm:pt modelId="{307C5301-E355-4901-8130-FB13D2B9063D}" type="pres">
      <dgm:prSet presAssocID="{8FB06FFE-557A-440A-BF5D-EDB3144B150C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64A94-B780-4B74-B529-7FDB9D423B2A}" type="pres">
      <dgm:prSet presAssocID="{F421DC2A-0156-4A7F-91FD-6A82E58D7E5E}" presName="Name9" presStyleLbl="parChTrans1D2" presStyleIdx="1" presStyleCnt="8"/>
      <dgm:spPr/>
      <dgm:t>
        <a:bodyPr/>
        <a:lstStyle/>
        <a:p>
          <a:endParaRPr lang="en-AU"/>
        </a:p>
      </dgm:t>
    </dgm:pt>
    <dgm:pt modelId="{6288741A-1368-46A8-A921-3200065C162D}" type="pres">
      <dgm:prSet presAssocID="{F421DC2A-0156-4A7F-91FD-6A82E58D7E5E}" presName="connTx" presStyleLbl="parChTrans1D2" presStyleIdx="1" presStyleCnt="8"/>
      <dgm:spPr/>
      <dgm:t>
        <a:bodyPr/>
        <a:lstStyle/>
        <a:p>
          <a:endParaRPr lang="en-AU"/>
        </a:p>
      </dgm:t>
    </dgm:pt>
    <dgm:pt modelId="{CB943941-01BC-4390-9018-9A13A214C780}" type="pres">
      <dgm:prSet presAssocID="{7FF490C7-C6DB-4497-950E-8E575D425D6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B156B-586F-4E02-8866-3A779CAF2113}" type="pres">
      <dgm:prSet presAssocID="{A71DAFC5-0CC3-45F7-AF89-16B7143F756F}" presName="Name9" presStyleLbl="parChTrans1D2" presStyleIdx="2" presStyleCnt="8"/>
      <dgm:spPr/>
      <dgm:t>
        <a:bodyPr/>
        <a:lstStyle/>
        <a:p>
          <a:endParaRPr lang="en-AU"/>
        </a:p>
      </dgm:t>
    </dgm:pt>
    <dgm:pt modelId="{5627E06E-882C-460E-AB9A-FAE7CDFFD9C1}" type="pres">
      <dgm:prSet presAssocID="{A71DAFC5-0CC3-45F7-AF89-16B7143F756F}" presName="connTx" presStyleLbl="parChTrans1D2" presStyleIdx="2" presStyleCnt="8"/>
      <dgm:spPr/>
      <dgm:t>
        <a:bodyPr/>
        <a:lstStyle/>
        <a:p>
          <a:endParaRPr lang="en-AU"/>
        </a:p>
      </dgm:t>
    </dgm:pt>
    <dgm:pt modelId="{F0DD98DA-97FA-47C1-B228-CC1DEA69ACFA}" type="pres">
      <dgm:prSet presAssocID="{77C9D39E-B757-4EDD-900E-276D4EF73E4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15C7E-DA66-4411-AA17-1C5C04F1C9CE}" type="pres">
      <dgm:prSet presAssocID="{89941DF5-C66F-4E71-924A-534A5647418B}" presName="Name9" presStyleLbl="parChTrans1D2" presStyleIdx="3" presStyleCnt="8"/>
      <dgm:spPr/>
      <dgm:t>
        <a:bodyPr/>
        <a:lstStyle/>
        <a:p>
          <a:endParaRPr lang="en-AU"/>
        </a:p>
      </dgm:t>
    </dgm:pt>
    <dgm:pt modelId="{B112A577-E721-45E3-B187-54368CC8A816}" type="pres">
      <dgm:prSet presAssocID="{89941DF5-C66F-4E71-924A-534A5647418B}" presName="connTx" presStyleLbl="parChTrans1D2" presStyleIdx="3" presStyleCnt="8"/>
      <dgm:spPr/>
      <dgm:t>
        <a:bodyPr/>
        <a:lstStyle/>
        <a:p>
          <a:endParaRPr lang="en-AU"/>
        </a:p>
      </dgm:t>
    </dgm:pt>
    <dgm:pt modelId="{9C13D441-C187-4675-A516-454E7ED58AEB}" type="pres">
      <dgm:prSet presAssocID="{90162E45-08E5-40BC-9663-7946873F0E8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6B1E1-E39F-4B9F-921C-395709620F23}" type="pres">
      <dgm:prSet presAssocID="{93FCF7A6-EBBC-42E5-ACBF-2C08852C29C1}" presName="Name9" presStyleLbl="parChTrans1D2" presStyleIdx="4" presStyleCnt="8"/>
      <dgm:spPr/>
      <dgm:t>
        <a:bodyPr/>
        <a:lstStyle/>
        <a:p>
          <a:endParaRPr lang="en-AU"/>
        </a:p>
      </dgm:t>
    </dgm:pt>
    <dgm:pt modelId="{F56BCB3A-D074-4E99-8362-A86F9D91A570}" type="pres">
      <dgm:prSet presAssocID="{93FCF7A6-EBBC-42E5-ACBF-2C08852C29C1}" presName="connTx" presStyleLbl="parChTrans1D2" presStyleIdx="4" presStyleCnt="8"/>
      <dgm:spPr/>
      <dgm:t>
        <a:bodyPr/>
        <a:lstStyle/>
        <a:p>
          <a:endParaRPr lang="en-AU"/>
        </a:p>
      </dgm:t>
    </dgm:pt>
    <dgm:pt modelId="{155CD924-2BFC-4F58-8DEB-E68869B58B02}" type="pres">
      <dgm:prSet presAssocID="{F2355440-B659-4A23-9C43-0FE43C6A041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5A03275-03BF-40BF-9A59-D2C3B31BC386}" type="pres">
      <dgm:prSet presAssocID="{9049284F-3A02-4726-9B1A-709BF0AE958E}" presName="Name9" presStyleLbl="parChTrans1D2" presStyleIdx="5" presStyleCnt="8"/>
      <dgm:spPr/>
      <dgm:t>
        <a:bodyPr/>
        <a:lstStyle/>
        <a:p>
          <a:endParaRPr lang="en-AU"/>
        </a:p>
      </dgm:t>
    </dgm:pt>
    <dgm:pt modelId="{45EC93B3-0F61-437A-8F52-49BB7331B871}" type="pres">
      <dgm:prSet presAssocID="{9049284F-3A02-4726-9B1A-709BF0AE958E}" presName="connTx" presStyleLbl="parChTrans1D2" presStyleIdx="5" presStyleCnt="8"/>
      <dgm:spPr/>
      <dgm:t>
        <a:bodyPr/>
        <a:lstStyle/>
        <a:p>
          <a:endParaRPr lang="en-AU"/>
        </a:p>
      </dgm:t>
    </dgm:pt>
    <dgm:pt modelId="{35336028-CF7C-476C-A89A-D0DDDFF1B945}" type="pres">
      <dgm:prSet presAssocID="{FC3A69ED-89C8-435C-8ED8-0AEBC3EE7EC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CF1F5-6317-4834-B356-AEC0C282EFAC}" type="pres">
      <dgm:prSet presAssocID="{E076EB2B-78F5-4D9C-B66F-49A60B04312F}" presName="Name9" presStyleLbl="parChTrans1D2" presStyleIdx="6" presStyleCnt="8"/>
      <dgm:spPr/>
      <dgm:t>
        <a:bodyPr/>
        <a:lstStyle/>
        <a:p>
          <a:endParaRPr lang="en-AU"/>
        </a:p>
      </dgm:t>
    </dgm:pt>
    <dgm:pt modelId="{8D6DA175-1FA1-4DE4-9855-08BFE973A87C}" type="pres">
      <dgm:prSet presAssocID="{E076EB2B-78F5-4D9C-B66F-49A60B04312F}" presName="connTx" presStyleLbl="parChTrans1D2" presStyleIdx="6" presStyleCnt="8"/>
      <dgm:spPr/>
      <dgm:t>
        <a:bodyPr/>
        <a:lstStyle/>
        <a:p>
          <a:endParaRPr lang="en-AU"/>
        </a:p>
      </dgm:t>
    </dgm:pt>
    <dgm:pt modelId="{F78976E5-0E2A-403D-B347-5B82B8D505F7}" type="pres">
      <dgm:prSet presAssocID="{16A77F47-3371-40E5-9DCD-F2C79ACC3879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BCF3FDE-5643-4088-B303-D127815E34DA}" type="pres">
      <dgm:prSet presAssocID="{FA126E43-E20A-41AD-BC6D-C8A62052B5D6}" presName="Name9" presStyleLbl="parChTrans1D2" presStyleIdx="7" presStyleCnt="8"/>
      <dgm:spPr/>
      <dgm:t>
        <a:bodyPr/>
        <a:lstStyle/>
        <a:p>
          <a:endParaRPr lang="en-AU"/>
        </a:p>
      </dgm:t>
    </dgm:pt>
    <dgm:pt modelId="{C9FF2452-3BB9-4D86-B6CD-E702DDBE333F}" type="pres">
      <dgm:prSet presAssocID="{FA126E43-E20A-41AD-BC6D-C8A62052B5D6}" presName="connTx" presStyleLbl="parChTrans1D2" presStyleIdx="7" presStyleCnt="8"/>
      <dgm:spPr/>
      <dgm:t>
        <a:bodyPr/>
        <a:lstStyle/>
        <a:p>
          <a:endParaRPr lang="en-AU"/>
        </a:p>
      </dgm:t>
    </dgm:pt>
    <dgm:pt modelId="{1EADF18D-E6D3-4662-8C85-96D012EE2955}" type="pres">
      <dgm:prSet presAssocID="{E863D87C-2522-4BAA-B791-7FF3CF82E15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6E88B5C7-F468-40C1-BE94-C2FCF0462CBF}" type="presOf" srcId="{289ABAFE-228B-4977-AE24-4906F28B0135}" destId="{6D5CDCC2-D0CB-4B3B-BB2C-5324707C0318}" srcOrd="0" destOrd="0" presId="urn:microsoft.com/office/officeart/2005/8/layout/radial1"/>
    <dgm:cxn modelId="{2FF94C85-5A12-4BC6-8591-8A51DB254593}" srcId="{289ABAFE-228B-4977-AE24-4906F28B0135}" destId="{7FF490C7-C6DB-4497-950E-8E575D425D63}" srcOrd="1" destOrd="0" parTransId="{F421DC2A-0156-4A7F-91FD-6A82E58D7E5E}" sibTransId="{92944A9E-F0E5-4E26-A1E1-9A6F3E6BA38A}"/>
    <dgm:cxn modelId="{826FB8B2-E33D-4390-ADB0-7A3A13933ECC}" type="presOf" srcId="{93FCF7A6-EBBC-42E5-ACBF-2C08852C29C1}" destId="{F56BCB3A-D074-4E99-8362-A86F9D91A570}" srcOrd="1" destOrd="0" presId="urn:microsoft.com/office/officeart/2005/8/layout/radial1"/>
    <dgm:cxn modelId="{E7D18E38-B5E1-4162-A69C-732FB2C99749}" type="presOf" srcId="{FC3A69ED-89C8-435C-8ED8-0AEBC3EE7EC2}" destId="{35336028-CF7C-476C-A89A-D0DDDFF1B945}" srcOrd="0" destOrd="0" presId="urn:microsoft.com/office/officeart/2005/8/layout/radial1"/>
    <dgm:cxn modelId="{34895139-B6EE-4A33-A14B-4447C4D886A0}" type="presOf" srcId="{F421DC2A-0156-4A7F-91FD-6A82E58D7E5E}" destId="{56C64A94-B780-4B74-B529-7FDB9D423B2A}" srcOrd="0" destOrd="0" presId="urn:microsoft.com/office/officeart/2005/8/layout/radial1"/>
    <dgm:cxn modelId="{EA028FC0-703B-4B3D-B343-5D83DBD8E75A}" type="presOf" srcId="{F421DC2A-0156-4A7F-91FD-6A82E58D7E5E}" destId="{6288741A-1368-46A8-A921-3200065C162D}" srcOrd="1" destOrd="0" presId="urn:microsoft.com/office/officeart/2005/8/layout/radial1"/>
    <dgm:cxn modelId="{78071252-108B-4A4B-8EC2-4D02A106B93E}" type="presOf" srcId="{A71DAFC5-0CC3-45F7-AF89-16B7143F756F}" destId="{F4DB156B-586F-4E02-8866-3A779CAF2113}" srcOrd="0" destOrd="0" presId="urn:microsoft.com/office/officeart/2005/8/layout/radial1"/>
    <dgm:cxn modelId="{E672F953-4FD6-49E1-B2F7-599F82AD4A25}" type="presOf" srcId="{A71DAFC5-0CC3-45F7-AF89-16B7143F756F}" destId="{5627E06E-882C-460E-AB9A-FAE7CDFFD9C1}" srcOrd="1" destOrd="0" presId="urn:microsoft.com/office/officeart/2005/8/layout/radial1"/>
    <dgm:cxn modelId="{9CD73927-9511-4B7A-9B7C-72DEC832C915}" type="presOf" srcId="{E076EB2B-78F5-4D9C-B66F-49A60B04312F}" destId="{07BCF1F5-6317-4834-B356-AEC0C282EFAC}" srcOrd="0" destOrd="0" presId="urn:microsoft.com/office/officeart/2005/8/layout/radial1"/>
    <dgm:cxn modelId="{975378BC-6E82-4076-A49E-32E8A28E12BD}" type="presOf" srcId="{77C9D39E-B757-4EDD-900E-276D4EF73E43}" destId="{F0DD98DA-97FA-47C1-B228-CC1DEA69ACFA}" srcOrd="0" destOrd="0" presId="urn:microsoft.com/office/officeart/2005/8/layout/radial1"/>
    <dgm:cxn modelId="{663EA466-C3B9-43F0-AD9F-0E3EEBB6AC98}" type="presOf" srcId="{90162E45-08E5-40BC-9663-7946873F0E86}" destId="{9C13D441-C187-4675-A516-454E7ED58AEB}" srcOrd="0" destOrd="0" presId="urn:microsoft.com/office/officeart/2005/8/layout/radial1"/>
    <dgm:cxn modelId="{02FBEF10-145C-40C6-8601-7D9BCEC66A50}" srcId="{289ABAFE-228B-4977-AE24-4906F28B0135}" destId="{8FB06FFE-557A-440A-BF5D-EDB3144B150C}" srcOrd="0" destOrd="0" parTransId="{D5F3BB0C-C439-47C8-A10F-88AB4C4B9F2B}" sibTransId="{F50D8302-3A2E-4C98-9B54-97307372BF76}"/>
    <dgm:cxn modelId="{BE6CF8BC-2704-4DB8-BB1F-631FA73D3746}" srcId="{8B51FA62-03BC-4199-8DA8-A5CA2D4D1CFD}" destId="{289ABAFE-228B-4977-AE24-4906F28B0135}" srcOrd="0" destOrd="0" parTransId="{E0FFE703-9396-4529-AD1B-CE9AC7D7F684}" sibTransId="{FED9B1C9-CF51-4C5D-AD76-155300A94593}"/>
    <dgm:cxn modelId="{3ECABF0C-1E19-4665-AA60-9259101E5260}" type="presOf" srcId="{F2355440-B659-4A23-9C43-0FE43C6A0418}" destId="{155CD924-2BFC-4F58-8DEB-E68869B58B02}" srcOrd="0" destOrd="0" presId="urn:microsoft.com/office/officeart/2005/8/layout/radial1"/>
    <dgm:cxn modelId="{4400AA12-959C-40ED-A068-DA31D4B313A4}" type="presOf" srcId="{E076EB2B-78F5-4D9C-B66F-49A60B04312F}" destId="{8D6DA175-1FA1-4DE4-9855-08BFE973A87C}" srcOrd="1" destOrd="0" presId="urn:microsoft.com/office/officeart/2005/8/layout/radial1"/>
    <dgm:cxn modelId="{5968EAB6-7413-4709-9EE2-20DDFBF8575F}" type="presOf" srcId="{E863D87C-2522-4BAA-B791-7FF3CF82E152}" destId="{1EADF18D-E6D3-4662-8C85-96D012EE2955}" srcOrd="0" destOrd="0" presId="urn:microsoft.com/office/officeart/2005/8/layout/radial1"/>
    <dgm:cxn modelId="{05853615-5DEB-44A9-AFEE-53E0658D5B83}" srcId="{289ABAFE-228B-4977-AE24-4906F28B0135}" destId="{F2355440-B659-4A23-9C43-0FE43C6A0418}" srcOrd="4" destOrd="0" parTransId="{93FCF7A6-EBBC-42E5-ACBF-2C08852C29C1}" sibTransId="{CE18F223-06AD-41B8-B8E0-F0D6F731ABA8}"/>
    <dgm:cxn modelId="{8B814836-ED41-4490-B2CA-217660565045}" type="presOf" srcId="{89941DF5-C66F-4E71-924A-534A5647418B}" destId="{23E15C7E-DA66-4411-AA17-1C5C04F1C9CE}" srcOrd="0" destOrd="0" presId="urn:microsoft.com/office/officeart/2005/8/layout/radial1"/>
    <dgm:cxn modelId="{86C6680E-13CF-4083-9D95-4DF07EAC4303}" type="presOf" srcId="{7FF490C7-C6DB-4497-950E-8E575D425D63}" destId="{CB943941-01BC-4390-9018-9A13A214C780}" srcOrd="0" destOrd="0" presId="urn:microsoft.com/office/officeart/2005/8/layout/radial1"/>
    <dgm:cxn modelId="{6D14990F-D996-49A9-BB29-C4621D5D2B31}" type="presOf" srcId="{FA126E43-E20A-41AD-BC6D-C8A62052B5D6}" destId="{C9FF2452-3BB9-4D86-B6CD-E702DDBE333F}" srcOrd="1" destOrd="0" presId="urn:microsoft.com/office/officeart/2005/8/layout/radial1"/>
    <dgm:cxn modelId="{70864806-D972-4393-8E6E-1F036CD64A89}" type="presOf" srcId="{16A77F47-3371-40E5-9DCD-F2C79ACC3879}" destId="{F78976E5-0E2A-403D-B347-5B82B8D505F7}" srcOrd="0" destOrd="0" presId="urn:microsoft.com/office/officeart/2005/8/layout/radial1"/>
    <dgm:cxn modelId="{802A565E-E6F0-45AE-9AFA-15613D0F9921}" type="presOf" srcId="{FA126E43-E20A-41AD-BC6D-C8A62052B5D6}" destId="{1BCF3FDE-5643-4088-B303-D127815E34DA}" srcOrd="0" destOrd="0" presId="urn:microsoft.com/office/officeart/2005/8/layout/radial1"/>
    <dgm:cxn modelId="{C472AFED-25CD-4BBF-A8F9-9CA7F6482895}" type="presOf" srcId="{8FB06FFE-557A-440A-BF5D-EDB3144B150C}" destId="{307C5301-E355-4901-8130-FB13D2B9063D}" srcOrd="0" destOrd="0" presId="urn:microsoft.com/office/officeart/2005/8/layout/radial1"/>
    <dgm:cxn modelId="{49B7218D-523F-46AF-B1A3-4A556FB6A2DA}" type="presOf" srcId="{9049284F-3A02-4726-9B1A-709BF0AE958E}" destId="{95A03275-03BF-40BF-9A59-D2C3B31BC386}" srcOrd="0" destOrd="0" presId="urn:microsoft.com/office/officeart/2005/8/layout/radial1"/>
    <dgm:cxn modelId="{F64C2446-0E50-45F2-9D90-122BD00AFCA9}" srcId="{289ABAFE-228B-4977-AE24-4906F28B0135}" destId="{FC3A69ED-89C8-435C-8ED8-0AEBC3EE7EC2}" srcOrd="5" destOrd="0" parTransId="{9049284F-3A02-4726-9B1A-709BF0AE958E}" sibTransId="{F1BC719E-4C5B-46FD-9A26-D5967B79AA83}"/>
    <dgm:cxn modelId="{37DEB7E7-7880-48C7-8A23-067826A5F103}" type="presOf" srcId="{D5F3BB0C-C439-47C8-A10F-88AB4C4B9F2B}" destId="{D95E02D9-6579-4753-9DC6-29DA2BA21301}" srcOrd="1" destOrd="0" presId="urn:microsoft.com/office/officeart/2005/8/layout/radial1"/>
    <dgm:cxn modelId="{34315020-A592-490B-87DA-33074C89DCA0}" srcId="{289ABAFE-228B-4977-AE24-4906F28B0135}" destId="{90162E45-08E5-40BC-9663-7946873F0E86}" srcOrd="3" destOrd="0" parTransId="{89941DF5-C66F-4E71-924A-534A5647418B}" sibTransId="{C1A5F5F1-A997-4663-9B10-3A6F9E430A37}"/>
    <dgm:cxn modelId="{C038141A-C597-46EC-8511-D9D5E8E27DAC}" type="presOf" srcId="{89941DF5-C66F-4E71-924A-534A5647418B}" destId="{B112A577-E721-45E3-B187-54368CC8A816}" srcOrd="1" destOrd="0" presId="urn:microsoft.com/office/officeart/2005/8/layout/radial1"/>
    <dgm:cxn modelId="{CE9E3E51-07CC-461C-9355-F1F9CE6E8185}" srcId="{289ABAFE-228B-4977-AE24-4906F28B0135}" destId="{77C9D39E-B757-4EDD-900E-276D4EF73E43}" srcOrd="2" destOrd="0" parTransId="{A71DAFC5-0CC3-45F7-AF89-16B7143F756F}" sibTransId="{960631A6-3D4C-4DED-8A53-EF73914C1EDD}"/>
    <dgm:cxn modelId="{1CE27BFC-C553-408D-8180-EAB0743772F0}" srcId="{289ABAFE-228B-4977-AE24-4906F28B0135}" destId="{16A77F47-3371-40E5-9DCD-F2C79ACC3879}" srcOrd="6" destOrd="0" parTransId="{E076EB2B-78F5-4D9C-B66F-49A60B04312F}" sibTransId="{E37D815A-BC43-452F-B4D9-771A62BE350D}"/>
    <dgm:cxn modelId="{5467E3A2-2D90-43C2-8EC7-BAAAE70D874A}" type="presOf" srcId="{9049284F-3A02-4726-9B1A-709BF0AE958E}" destId="{45EC93B3-0F61-437A-8F52-49BB7331B871}" srcOrd="1" destOrd="0" presId="urn:microsoft.com/office/officeart/2005/8/layout/radial1"/>
    <dgm:cxn modelId="{08E7C848-1284-488A-BE43-A21EE9DEE158}" type="presOf" srcId="{93FCF7A6-EBBC-42E5-ACBF-2C08852C29C1}" destId="{3BB6B1E1-E39F-4B9F-921C-395709620F23}" srcOrd="0" destOrd="0" presId="urn:microsoft.com/office/officeart/2005/8/layout/radial1"/>
    <dgm:cxn modelId="{647DACE3-F9E7-40BA-B943-9F472A561013}" srcId="{289ABAFE-228B-4977-AE24-4906F28B0135}" destId="{E863D87C-2522-4BAA-B791-7FF3CF82E152}" srcOrd="7" destOrd="0" parTransId="{FA126E43-E20A-41AD-BC6D-C8A62052B5D6}" sibTransId="{F5A996E4-CB5F-4FA9-8F03-BF8D3E20B5D9}"/>
    <dgm:cxn modelId="{064508AA-8786-446A-A870-2A9A9B89BF37}" type="presOf" srcId="{D5F3BB0C-C439-47C8-A10F-88AB4C4B9F2B}" destId="{612E5843-8260-449D-AC0C-7366B89F6A03}" srcOrd="0" destOrd="0" presId="urn:microsoft.com/office/officeart/2005/8/layout/radial1"/>
    <dgm:cxn modelId="{09AC6810-E62C-4812-A3F9-0FC4D8150F4A}" type="presOf" srcId="{8B51FA62-03BC-4199-8DA8-A5CA2D4D1CFD}" destId="{AAFF907A-B593-46FD-A5AE-2C60E9B35A63}" srcOrd="0" destOrd="0" presId="urn:microsoft.com/office/officeart/2005/8/layout/radial1"/>
    <dgm:cxn modelId="{47B3145C-1AE7-4168-AAB9-5267A10D0844}" type="presParOf" srcId="{AAFF907A-B593-46FD-A5AE-2C60E9B35A63}" destId="{6D5CDCC2-D0CB-4B3B-BB2C-5324707C0318}" srcOrd="0" destOrd="0" presId="urn:microsoft.com/office/officeart/2005/8/layout/radial1"/>
    <dgm:cxn modelId="{E4786BCB-F69C-402E-B516-EF6D3B65C1CD}" type="presParOf" srcId="{AAFF907A-B593-46FD-A5AE-2C60E9B35A63}" destId="{612E5843-8260-449D-AC0C-7366B89F6A03}" srcOrd="1" destOrd="0" presId="urn:microsoft.com/office/officeart/2005/8/layout/radial1"/>
    <dgm:cxn modelId="{6A054760-87F3-4FCB-8572-A5C03C0C3432}" type="presParOf" srcId="{612E5843-8260-449D-AC0C-7366B89F6A03}" destId="{D95E02D9-6579-4753-9DC6-29DA2BA21301}" srcOrd="0" destOrd="0" presId="urn:microsoft.com/office/officeart/2005/8/layout/radial1"/>
    <dgm:cxn modelId="{8664BD5E-56E9-4069-B79F-0C50748392C5}" type="presParOf" srcId="{AAFF907A-B593-46FD-A5AE-2C60E9B35A63}" destId="{307C5301-E355-4901-8130-FB13D2B9063D}" srcOrd="2" destOrd="0" presId="urn:microsoft.com/office/officeart/2005/8/layout/radial1"/>
    <dgm:cxn modelId="{E52BE0D3-7F8A-447F-B106-D4203C3C4A4C}" type="presParOf" srcId="{AAFF907A-B593-46FD-A5AE-2C60E9B35A63}" destId="{56C64A94-B780-4B74-B529-7FDB9D423B2A}" srcOrd="3" destOrd="0" presId="urn:microsoft.com/office/officeart/2005/8/layout/radial1"/>
    <dgm:cxn modelId="{CB7108F2-C779-4212-80B1-01B8B6576487}" type="presParOf" srcId="{56C64A94-B780-4B74-B529-7FDB9D423B2A}" destId="{6288741A-1368-46A8-A921-3200065C162D}" srcOrd="0" destOrd="0" presId="urn:microsoft.com/office/officeart/2005/8/layout/radial1"/>
    <dgm:cxn modelId="{2DC16DD7-E92E-4437-A81E-A893FF2078C7}" type="presParOf" srcId="{AAFF907A-B593-46FD-A5AE-2C60E9B35A63}" destId="{CB943941-01BC-4390-9018-9A13A214C780}" srcOrd="4" destOrd="0" presId="urn:microsoft.com/office/officeart/2005/8/layout/radial1"/>
    <dgm:cxn modelId="{417988C3-32FA-4FD2-B1B0-C4F3C217B955}" type="presParOf" srcId="{AAFF907A-B593-46FD-A5AE-2C60E9B35A63}" destId="{F4DB156B-586F-4E02-8866-3A779CAF2113}" srcOrd="5" destOrd="0" presId="urn:microsoft.com/office/officeart/2005/8/layout/radial1"/>
    <dgm:cxn modelId="{DC1EE6E5-9FA3-4B34-B48A-AB50E956096B}" type="presParOf" srcId="{F4DB156B-586F-4E02-8866-3A779CAF2113}" destId="{5627E06E-882C-460E-AB9A-FAE7CDFFD9C1}" srcOrd="0" destOrd="0" presId="urn:microsoft.com/office/officeart/2005/8/layout/radial1"/>
    <dgm:cxn modelId="{D81F1411-34DA-4FB1-8CDC-138BFB2BC753}" type="presParOf" srcId="{AAFF907A-B593-46FD-A5AE-2C60E9B35A63}" destId="{F0DD98DA-97FA-47C1-B228-CC1DEA69ACFA}" srcOrd="6" destOrd="0" presId="urn:microsoft.com/office/officeart/2005/8/layout/radial1"/>
    <dgm:cxn modelId="{C3AD9561-7BB1-46EF-98AF-9A5AAF675BA9}" type="presParOf" srcId="{AAFF907A-B593-46FD-A5AE-2C60E9B35A63}" destId="{23E15C7E-DA66-4411-AA17-1C5C04F1C9CE}" srcOrd="7" destOrd="0" presId="urn:microsoft.com/office/officeart/2005/8/layout/radial1"/>
    <dgm:cxn modelId="{5C644BF2-ADDC-422B-8553-9BD3EBB0A2E1}" type="presParOf" srcId="{23E15C7E-DA66-4411-AA17-1C5C04F1C9CE}" destId="{B112A577-E721-45E3-B187-54368CC8A816}" srcOrd="0" destOrd="0" presId="urn:microsoft.com/office/officeart/2005/8/layout/radial1"/>
    <dgm:cxn modelId="{45126147-8A0C-46D0-99F9-53E7A904DE80}" type="presParOf" srcId="{AAFF907A-B593-46FD-A5AE-2C60E9B35A63}" destId="{9C13D441-C187-4675-A516-454E7ED58AEB}" srcOrd="8" destOrd="0" presId="urn:microsoft.com/office/officeart/2005/8/layout/radial1"/>
    <dgm:cxn modelId="{3666EB10-B9BB-4D8C-B54E-E146E85DCE50}" type="presParOf" srcId="{AAFF907A-B593-46FD-A5AE-2C60E9B35A63}" destId="{3BB6B1E1-E39F-4B9F-921C-395709620F23}" srcOrd="9" destOrd="0" presId="urn:microsoft.com/office/officeart/2005/8/layout/radial1"/>
    <dgm:cxn modelId="{26CFA223-2BE2-4E5D-8569-6B5EF7F366B7}" type="presParOf" srcId="{3BB6B1E1-E39F-4B9F-921C-395709620F23}" destId="{F56BCB3A-D074-4E99-8362-A86F9D91A570}" srcOrd="0" destOrd="0" presId="urn:microsoft.com/office/officeart/2005/8/layout/radial1"/>
    <dgm:cxn modelId="{2DD901E4-04D3-40E2-8831-F63CAE576785}" type="presParOf" srcId="{AAFF907A-B593-46FD-A5AE-2C60E9B35A63}" destId="{155CD924-2BFC-4F58-8DEB-E68869B58B02}" srcOrd="10" destOrd="0" presId="urn:microsoft.com/office/officeart/2005/8/layout/radial1"/>
    <dgm:cxn modelId="{A85A8673-0413-4C87-8364-297AF31DD127}" type="presParOf" srcId="{AAFF907A-B593-46FD-A5AE-2C60E9B35A63}" destId="{95A03275-03BF-40BF-9A59-D2C3B31BC386}" srcOrd="11" destOrd="0" presId="urn:microsoft.com/office/officeart/2005/8/layout/radial1"/>
    <dgm:cxn modelId="{3A364416-6E1C-489A-80DE-DFC50BC37ED9}" type="presParOf" srcId="{95A03275-03BF-40BF-9A59-D2C3B31BC386}" destId="{45EC93B3-0F61-437A-8F52-49BB7331B871}" srcOrd="0" destOrd="0" presId="urn:microsoft.com/office/officeart/2005/8/layout/radial1"/>
    <dgm:cxn modelId="{84AA4642-5F69-4DC3-8A3C-F9AEFC28FDBE}" type="presParOf" srcId="{AAFF907A-B593-46FD-A5AE-2C60E9B35A63}" destId="{35336028-CF7C-476C-A89A-D0DDDFF1B945}" srcOrd="12" destOrd="0" presId="urn:microsoft.com/office/officeart/2005/8/layout/radial1"/>
    <dgm:cxn modelId="{67117F46-912C-422A-9238-A304807910DA}" type="presParOf" srcId="{AAFF907A-B593-46FD-A5AE-2C60E9B35A63}" destId="{07BCF1F5-6317-4834-B356-AEC0C282EFAC}" srcOrd="13" destOrd="0" presId="urn:microsoft.com/office/officeart/2005/8/layout/radial1"/>
    <dgm:cxn modelId="{9B86BB45-2B76-4A52-988C-B7FB3EEDD28A}" type="presParOf" srcId="{07BCF1F5-6317-4834-B356-AEC0C282EFAC}" destId="{8D6DA175-1FA1-4DE4-9855-08BFE973A87C}" srcOrd="0" destOrd="0" presId="urn:microsoft.com/office/officeart/2005/8/layout/radial1"/>
    <dgm:cxn modelId="{C41F64AE-F103-4CAF-A26A-0121408123F0}" type="presParOf" srcId="{AAFF907A-B593-46FD-A5AE-2C60E9B35A63}" destId="{F78976E5-0E2A-403D-B347-5B82B8D505F7}" srcOrd="14" destOrd="0" presId="urn:microsoft.com/office/officeart/2005/8/layout/radial1"/>
    <dgm:cxn modelId="{24CF13B0-D572-4FF4-9938-9002D8AFCD6B}" type="presParOf" srcId="{AAFF907A-B593-46FD-A5AE-2C60E9B35A63}" destId="{1BCF3FDE-5643-4088-B303-D127815E34DA}" srcOrd="15" destOrd="0" presId="urn:microsoft.com/office/officeart/2005/8/layout/radial1"/>
    <dgm:cxn modelId="{651C5E6B-7735-49AF-81D2-D0A5CF414F87}" type="presParOf" srcId="{1BCF3FDE-5643-4088-B303-D127815E34DA}" destId="{C9FF2452-3BB9-4D86-B6CD-E702DDBE333F}" srcOrd="0" destOrd="0" presId="urn:microsoft.com/office/officeart/2005/8/layout/radial1"/>
    <dgm:cxn modelId="{382B0DCD-9D6A-42D7-93B4-D954B3DC172E}" type="presParOf" srcId="{AAFF907A-B593-46FD-A5AE-2C60E9B35A63}" destId="{1EADF18D-E6D3-4662-8C85-96D012EE295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CDCC2-D0CB-4B3B-BB2C-5324707C0318}">
      <dsp:nvSpPr>
        <dsp:cNvPr id="0" name=""/>
        <dsp:cNvSpPr/>
      </dsp:nvSpPr>
      <dsp:spPr>
        <a:xfrm>
          <a:off x="1565357" y="1457345"/>
          <a:ext cx="1261772" cy="1261772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1565357" y="1457345"/>
        <a:ext cx="1261772" cy="1261772"/>
      </dsp:txXfrm>
    </dsp:sp>
    <dsp:sp modelId="{612E5843-8260-449D-AC0C-7366B89F6A03}">
      <dsp:nvSpPr>
        <dsp:cNvPr id="0" name=""/>
        <dsp:cNvSpPr/>
      </dsp:nvSpPr>
      <dsp:spPr>
        <a:xfrm rot="16200000">
          <a:off x="1942786" y="1184464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2183571" y="1191215"/>
        <a:ext cx="25345" cy="25345"/>
      </dsp:txXfrm>
    </dsp:sp>
    <dsp:sp modelId="{307C5301-E355-4901-8130-FB13D2B9063D}">
      <dsp:nvSpPr>
        <dsp:cNvPr id="0" name=""/>
        <dsp:cNvSpPr/>
      </dsp:nvSpPr>
      <dsp:spPr>
        <a:xfrm>
          <a:off x="1722249" y="2442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VIC/MCN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722249" y="2442"/>
        <a:ext cx="947988" cy="947988"/>
      </dsp:txXfrm>
    </dsp:sp>
    <dsp:sp modelId="{56C64A94-B780-4B74-B529-7FDB9D423B2A}">
      <dsp:nvSpPr>
        <dsp:cNvPr id="0" name=""/>
        <dsp:cNvSpPr/>
      </dsp:nvSpPr>
      <dsp:spPr>
        <a:xfrm rot="18900000">
          <a:off x="2568111" y="1443482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900000">
        <a:off x="2808896" y="1450233"/>
        <a:ext cx="25345" cy="25345"/>
      </dsp:txXfrm>
    </dsp:sp>
    <dsp:sp modelId="{CB943941-01BC-4390-9018-9A13A214C780}">
      <dsp:nvSpPr>
        <dsp:cNvPr id="0" name=""/>
        <dsp:cNvSpPr/>
      </dsp:nvSpPr>
      <dsp:spPr>
        <a:xfrm>
          <a:off x="2861961" y="474526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Materials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61961" y="474526"/>
        <a:ext cx="947988" cy="947988"/>
      </dsp:txXfrm>
    </dsp:sp>
    <dsp:sp modelId="{F4DB156B-586F-4E02-8866-3A779CAF2113}">
      <dsp:nvSpPr>
        <dsp:cNvPr id="0" name=""/>
        <dsp:cNvSpPr/>
      </dsp:nvSpPr>
      <dsp:spPr>
        <a:xfrm>
          <a:off x="2827130" y="2068808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7914" y="2075559"/>
        <a:ext cx="25345" cy="25345"/>
      </dsp:txXfrm>
    </dsp:sp>
    <dsp:sp modelId="{F0DD98DA-97FA-47C1-B228-CC1DEA69ACFA}">
      <dsp:nvSpPr>
        <dsp:cNvPr id="0" name=""/>
        <dsp:cNvSpPr/>
      </dsp:nvSpPr>
      <dsp:spPr>
        <a:xfrm>
          <a:off x="3334045" y="1614237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OptoFab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334045" y="1614237"/>
        <a:ext cx="947988" cy="947988"/>
      </dsp:txXfrm>
    </dsp:sp>
    <dsp:sp modelId="{23E15C7E-DA66-4411-AA17-1C5C04F1C9CE}">
      <dsp:nvSpPr>
        <dsp:cNvPr id="0" name=""/>
        <dsp:cNvSpPr/>
      </dsp:nvSpPr>
      <dsp:spPr>
        <a:xfrm rot="2700000">
          <a:off x="2568111" y="2694133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00000">
        <a:off x="2808896" y="2700884"/>
        <a:ext cx="25345" cy="25345"/>
      </dsp:txXfrm>
    </dsp:sp>
    <dsp:sp modelId="{9C13D441-C187-4675-A516-454E7ED58AEB}">
      <dsp:nvSpPr>
        <dsp:cNvPr id="0" name=""/>
        <dsp:cNvSpPr/>
      </dsp:nvSpPr>
      <dsp:spPr>
        <a:xfrm>
          <a:off x="2861961" y="2753949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NSW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861961" y="2753949"/>
        <a:ext cx="947988" cy="947988"/>
      </dsp:txXfrm>
    </dsp:sp>
    <dsp:sp modelId="{3BB6B1E1-E39F-4B9F-921C-395709620F23}">
      <dsp:nvSpPr>
        <dsp:cNvPr id="0" name=""/>
        <dsp:cNvSpPr/>
      </dsp:nvSpPr>
      <dsp:spPr>
        <a:xfrm rot="5400000">
          <a:off x="1942786" y="2953151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2183571" y="2959902"/>
        <a:ext cx="25345" cy="25345"/>
      </dsp:txXfrm>
    </dsp:sp>
    <dsp:sp modelId="{155CD924-2BFC-4F58-8DEB-E68869B58B02}">
      <dsp:nvSpPr>
        <dsp:cNvPr id="0" name=""/>
        <dsp:cNvSpPr/>
      </dsp:nvSpPr>
      <dsp:spPr>
        <a:xfrm>
          <a:off x="1722249" y="3226033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QLD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722249" y="3226033"/>
        <a:ext cx="947988" cy="947988"/>
      </dsp:txXfrm>
    </dsp:sp>
    <dsp:sp modelId="{95A03275-03BF-40BF-9A59-D2C3B31BC386}">
      <dsp:nvSpPr>
        <dsp:cNvPr id="0" name=""/>
        <dsp:cNvSpPr/>
      </dsp:nvSpPr>
      <dsp:spPr>
        <a:xfrm rot="8100000">
          <a:off x="1317461" y="2694133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100000">
        <a:off x="1558245" y="2700884"/>
        <a:ext cx="25345" cy="25345"/>
      </dsp:txXfrm>
    </dsp:sp>
    <dsp:sp modelId="{35336028-CF7C-476C-A89A-D0DDDFF1B945}">
      <dsp:nvSpPr>
        <dsp:cNvPr id="0" name=""/>
        <dsp:cNvSpPr/>
      </dsp:nvSpPr>
      <dsp:spPr>
        <a:xfrm>
          <a:off x="582538" y="2753949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82538" y="2753949"/>
        <a:ext cx="947988" cy="947988"/>
      </dsp:txXfrm>
    </dsp:sp>
    <dsp:sp modelId="{07BCF1F5-6317-4834-B356-AEC0C282EFAC}">
      <dsp:nvSpPr>
        <dsp:cNvPr id="0" name=""/>
        <dsp:cNvSpPr/>
      </dsp:nvSpPr>
      <dsp:spPr>
        <a:xfrm rot="10800000">
          <a:off x="1058442" y="2068808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99227" y="2075559"/>
        <a:ext cx="25345" cy="25345"/>
      </dsp:txXfrm>
    </dsp:sp>
    <dsp:sp modelId="{F78976E5-0E2A-403D-B347-5B82B8D505F7}">
      <dsp:nvSpPr>
        <dsp:cNvPr id="0" name=""/>
        <dsp:cNvSpPr/>
      </dsp:nvSpPr>
      <dsp:spPr>
        <a:xfrm>
          <a:off x="110454" y="1614237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ACT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10454" y="1614237"/>
        <a:ext cx="947988" cy="947988"/>
      </dsp:txXfrm>
    </dsp:sp>
    <dsp:sp modelId="{1BCF3FDE-5643-4088-B303-D127815E34DA}">
      <dsp:nvSpPr>
        <dsp:cNvPr id="0" name=""/>
        <dsp:cNvSpPr/>
      </dsp:nvSpPr>
      <dsp:spPr>
        <a:xfrm rot="13500000">
          <a:off x="1317461" y="1443482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500000">
        <a:off x="1558245" y="1450233"/>
        <a:ext cx="25345" cy="25345"/>
      </dsp:txXfrm>
    </dsp:sp>
    <dsp:sp modelId="{1EADF18D-E6D3-4662-8C85-96D012EE2955}">
      <dsp:nvSpPr>
        <dsp:cNvPr id="0" name=""/>
        <dsp:cNvSpPr/>
      </dsp:nvSpPr>
      <dsp:spPr>
        <a:xfrm>
          <a:off x="582538" y="474526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WA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82538" y="474526"/>
        <a:ext cx="947988" cy="9479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CDCC2-D0CB-4B3B-BB2C-5324707C0318}">
      <dsp:nvSpPr>
        <dsp:cNvPr id="0" name=""/>
        <dsp:cNvSpPr/>
      </dsp:nvSpPr>
      <dsp:spPr>
        <a:xfrm>
          <a:off x="1565357" y="1457345"/>
          <a:ext cx="1261772" cy="1261772"/>
        </a:xfrm>
        <a:prstGeom prst="ellips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1565357" y="1457345"/>
        <a:ext cx="1261772" cy="1261772"/>
      </dsp:txXfrm>
    </dsp:sp>
    <dsp:sp modelId="{612E5843-8260-449D-AC0C-7366B89F6A03}">
      <dsp:nvSpPr>
        <dsp:cNvPr id="0" name=""/>
        <dsp:cNvSpPr/>
      </dsp:nvSpPr>
      <dsp:spPr>
        <a:xfrm rot="16200000">
          <a:off x="1942786" y="1184464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2183571" y="1191215"/>
        <a:ext cx="25345" cy="25345"/>
      </dsp:txXfrm>
    </dsp:sp>
    <dsp:sp modelId="{307C5301-E355-4901-8130-FB13D2B9063D}">
      <dsp:nvSpPr>
        <dsp:cNvPr id="0" name=""/>
        <dsp:cNvSpPr/>
      </dsp:nvSpPr>
      <dsp:spPr>
        <a:xfrm>
          <a:off x="1722249" y="2442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VIC/MCN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1722249" y="2442"/>
        <a:ext cx="947988" cy="947988"/>
      </dsp:txXfrm>
    </dsp:sp>
    <dsp:sp modelId="{56C64A94-B780-4B74-B529-7FDB9D423B2A}">
      <dsp:nvSpPr>
        <dsp:cNvPr id="0" name=""/>
        <dsp:cNvSpPr/>
      </dsp:nvSpPr>
      <dsp:spPr>
        <a:xfrm rot="18900000">
          <a:off x="2568111" y="1443482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900000">
        <a:off x="2808896" y="1450233"/>
        <a:ext cx="25345" cy="25345"/>
      </dsp:txXfrm>
    </dsp:sp>
    <dsp:sp modelId="{CB943941-01BC-4390-9018-9A13A214C780}">
      <dsp:nvSpPr>
        <dsp:cNvPr id="0" name=""/>
        <dsp:cNvSpPr/>
      </dsp:nvSpPr>
      <dsp:spPr>
        <a:xfrm>
          <a:off x="2861961" y="474526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Materials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2861961" y="474526"/>
        <a:ext cx="947988" cy="947988"/>
      </dsp:txXfrm>
    </dsp:sp>
    <dsp:sp modelId="{F4DB156B-586F-4E02-8866-3A779CAF2113}">
      <dsp:nvSpPr>
        <dsp:cNvPr id="0" name=""/>
        <dsp:cNvSpPr/>
      </dsp:nvSpPr>
      <dsp:spPr>
        <a:xfrm>
          <a:off x="2827130" y="2068808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7914" y="2075559"/>
        <a:ext cx="25345" cy="25345"/>
      </dsp:txXfrm>
    </dsp:sp>
    <dsp:sp modelId="{F0DD98DA-97FA-47C1-B228-CC1DEA69ACFA}">
      <dsp:nvSpPr>
        <dsp:cNvPr id="0" name=""/>
        <dsp:cNvSpPr/>
      </dsp:nvSpPr>
      <dsp:spPr>
        <a:xfrm>
          <a:off x="3334045" y="1614237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</a:rPr>
            <a:t>OptoFab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3334045" y="1614237"/>
        <a:ext cx="947988" cy="947988"/>
      </dsp:txXfrm>
    </dsp:sp>
    <dsp:sp modelId="{23E15C7E-DA66-4411-AA17-1C5C04F1C9CE}">
      <dsp:nvSpPr>
        <dsp:cNvPr id="0" name=""/>
        <dsp:cNvSpPr/>
      </dsp:nvSpPr>
      <dsp:spPr>
        <a:xfrm rot="2700000">
          <a:off x="2568111" y="2694133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700000">
        <a:off x="2808896" y="2700884"/>
        <a:ext cx="25345" cy="25345"/>
      </dsp:txXfrm>
    </dsp:sp>
    <dsp:sp modelId="{9C13D441-C187-4675-A516-454E7ED58AEB}">
      <dsp:nvSpPr>
        <dsp:cNvPr id="0" name=""/>
        <dsp:cNvSpPr/>
      </dsp:nvSpPr>
      <dsp:spPr>
        <a:xfrm>
          <a:off x="2861961" y="2753949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NSW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2861961" y="2753949"/>
        <a:ext cx="947988" cy="947988"/>
      </dsp:txXfrm>
    </dsp:sp>
    <dsp:sp modelId="{3BB6B1E1-E39F-4B9F-921C-395709620F23}">
      <dsp:nvSpPr>
        <dsp:cNvPr id="0" name=""/>
        <dsp:cNvSpPr/>
      </dsp:nvSpPr>
      <dsp:spPr>
        <a:xfrm rot="5400000">
          <a:off x="1942786" y="2953151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5400000">
        <a:off x="2183571" y="2959902"/>
        <a:ext cx="25345" cy="25345"/>
      </dsp:txXfrm>
    </dsp:sp>
    <dsp:sp modelId="{155CD924-2BFC-4F58-8DEB-E68869B58B02}">
      <dsp:nvSpPr>
        <dsp:cNvPr id="0" name=""/>
        <dsp:cNvSpPr/>
      </dsp:nvSpPr>
      <dsp:spPr>
        <a:xfrm>
          <a:off x="1722249" y="3226033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QLD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722249" y="3226033"/>
        <a:ext cx="947988" cy="947988"/>
      </dsp:txXfrm>
    </dsp:sp>
    <dsp:sp modelId="{95A03275-03BF-40BF-9A59-D2C3B31BC386}">
      <dsp:nvSpPr>
        <dsp:cNvPr id="0" name=""/>
        <dsp:cNvSpPr/>
      </dsp:nvSpPr>
      <dsp:spPr>
        <a:xfrm rot="8100000">
          <a:off x="1317461" y="2694133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100000">
        <a:off x="1558245" y="2700884"/>
        <a:ext cx="25345" cy="25345"/>
      </dsp:txXfrm>
    </dsp:sp>
    <dsp:sp modelId="{35336028-CF7C-476C-A89A-D0DDDFF1B945}">
      <dsp:nvSpPr>
        <dsp:cNvPr id="0" name=""/>
        <dsp:cNvSpPr/>
      </dsp:nvSpPr>
      <dsp:spPr>
        <a:xfrm>
          <a:off x="582538" y="2753949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 </a:t>
          </a:r>
          <a:endParaRPr lang="en-US" sz="1200" b="1" kern="1200" dirty="0">
            <a:solidFill>
              <a:schemeClr val="bg1"/>
            </a:solidFill>
          </a:endParaRPr>
        </a:p>
      </dsp:txBody>
      <dsp:txXfrm>
        <a:off x="582538" y="2753949"/>
        <a:ext cx="947988" cy="947988"/>
      </dsp:txXfrm>
    </dsp:sp>
    <dsp:sp modelId="{07BCF1F5-6317-4834-B356-AEC0C282EFAC}">
      <dsp:nvSpPr>
        <dsp:cNvPr id="0" name=""/>
        <dsp:cNvSpPr/>
      </dsp:nvSpPr>
      <dsp:spPr>
        <a:xfrm rot="10800000">
          <a:off x="1058442" y="2068808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299227" y="2075559"/>
        <a:ext cx="25345" cy="25345"/>
      </dsp:txXfrm>
    </dsp:sp>
    <dsp:sp modelId="{F78976E5-0E2A-403D-B347-5B82B8D505F7}">
      <dsp:nvSpPr>
        <dsp:cNvPr id="0" name=""/>
        <dsp:cNvSpPr/>
      </dsp:nvSpPr>
      <dsp:spPr>
        <a:xfrm>
          <a:off x="110454" y="1614237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ACT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110454" y="1614237"/>
        <a:ext cx="947988" cy="947988"/>
      </dsp:txXfrm>
    </dsp:sp>
    <dsp:sp modelId="{1BCF3FDE-5643-4088-B303-D127815E34DA}">
      <dsp:nvSpPr>
        <dsp:cNvPr id="0" name=""/>
        <dsp:cNvSpPr/>
      </dsp:nvSpPr>
      <dsp:spPr>
        <a:xfrm rot="13500000">
          <a:off x="1317461" y="1443482"/>
          <a:ext cx="506915" cy="38847"/>
        </a:xfrm>
        <a:custGeom>
          <a:avLst/>
          <a:gdLst/>
          <a:ahLst/>
          <a:cxnLst/>
          <a:rect l="0" t="0" r="0" b="0"/>
          <a:pathLst>
            <a:path>
              <a:moveTo>
                <a:pt x="0" y="19423"/>
              </a:moveTo>
              <a:lnTo>
                <a:pt x="506915" y="1942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3500000">
        <a:off x="1558245" y="1450233"/>
        <a:ext cx="25345" cy="25345"/>
      </dsp:txXfrm>
    </dsp:sp>
    <dsp:sp modelId="{1EADF18D-E6D3-4662-8C85-96D012EE2955}">
      <dsp:nvSpPr>
        <dsp:cNvPr id="0" name=""/>
        <dsp:cNvSpPr/>
      </dsp:nvSpPr>
      <dsp:spPr>
        <a:xfrm>
          <a:off x="582538" y="474526"/>
          <a:ext cx="947988" cy="947988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WA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582538" y="474526"/>
        <a:ext cx="947988" cy="94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80B073-836E-4CAB-9CFC-DD7C6944CE7E}" type="datetimeFigureOut">
              <a:rPr lang="en-US"/>
              <a:pPr>
                <a:defRPr/>
              </a:pPr>
              <a:t>2/21/2011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90BCBC-3CA1-4DC3-923D-DD0E7D6DD0F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6355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B05C29-DFCC-4874-8EEC-71AC8A13A6DA}" type="datetimeFigureOut">
              <a:rPr lang="en-US"/>
              <a:pPr>
                <a:defRPr/>
              </a:pPr>
              <a:t>2/21/2011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8138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2AAC66-2F45-44CB-BB46-9364E993D9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97998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1" smtClean="0">
                <a:solidFill>
                  <a:srgbClr val="B00C3F"/>
                </a:solidFill>
                <a:latin typeface="Arial Narrow" pitchFamily="34" charset="0"/>
              </a:rPr>
              <a:t>Supporting innovation &amp; industry – establishing Australia’s nanofabrication infrastructure</a:t>
            </a:r>
          </a:p>
          <a:p>
            <a:pPr eaLnBrk="1" hangingPunct="1">
              <a:spcBef>
                <a:spcPct val="0"/>
              </a:spcBef>
            </a:pPr>
            <a:endParaRPr lang="en-AU" i="1" smtClean="0">
              <a:solidFill>
                <a:srgbClr val="B00C3F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i="1" smtClean="0">
                <a:latin typeface="Arial Narrow" pitchFamily="34" charset="0"/>
              </a:rPr>
              <a:t>Collaboration &amp; Innovation Using Cutting Edge Research Infrastructure</a:t>
            </a:r>
            <a:r>
              <a:rPr lang="en-AU" sz="1800" smtClean="0">
                <a:solidFill>
                  <a:srgbClr val="C00000"/>
                </a:solidFill>
              </a:rPr>
              <a:t/>
            </a:r>
            <a:br>
              <a:rPr lang="en-AU" sz="1800" smtClean="0">
                <a:solidFill>
                  <a:srgbClr val="C00000"/>
                </a:solidFill>
              </a:rPr>
            </a:b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9FD1-7D9E-4CCE-9206-92D9C5548B2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May not show same picture, may use group shot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646352-9C6D-402D-BFE9-CEA67ED12089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b="1" smtClean="0"/>
              <a:t>Now have overview with a slide or two on each of the seven NCRIS nodes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8B332-B7C2-476E-912E-C4F06F9E3FA5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ICP deposition, ICP evaporation, thermal/</a:t>
            </a:r>
            <a:r>
              <a:rPr lang="en-AU" dirty="0" err="1" smtClean="0"/>
              <a:t>ebeam</a:t>
            </a:r>
            <a:r>
              <a:rPr lang="en-AU" dirty="0" smtClean="0"/>
              <a:t> evaporator</a:t>
            </a:r>
          </a:p>
          <a:p>
            <a:r>
              <a:rPr lang="en-AU" dirty="0" smtClean="0"/>
              <a:t>NIL</a:t>
            </a:r>
          </a:p>
          <a:p>
            <a:r>
              <a:rPr lang="en-AU" dirty="0" smtClean="0"/>
              <a:t>FIB</a:t>
            </a:r>
          </a:p>
          <a:p>
            <a:endParaRPr lang="en-AU" dirty="0" smtClean="0"/>
          </a:p>
          <a:p>
            <a:r>
              <a:rPr lang="en-AU" dirty="0" smtClean="0"/>
              <a:t>3-5 band gap materials are suited to optoelectronics applications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78EFED-F2AF-41A2-9C29-6BF093FE6164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AU" b="1" dirty="0" err="1" smtClean="0">
                <a:latin typeface="Arial" pitchFamily="34" charset="0"/>
                <a:cs typeface="Arial" pitchFamily="34" charset="0"/>
              </a:rPr>
              <a:t>Microfluidics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fabrication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UV lithography suite, DRIE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Surface treatment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RF plasma reactor, spray polymerisation reactor, dip coater, micro plasma pen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Patterning and texturing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sputter deposition system, direct write deposition system, CNC micro milling system</a:t>
            </a:r>
          </a:p>
          <a:p>
            <a:endParaRPr lang="en-AU" dirty="0" smtClean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Improved performance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Faster analysis time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Lower reagent and sample consumption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Easy &amp; automated operation </a:t>
            </a:r>
          </a:p>
          <a:p>
            <a:endParaRPr lang="en-AU" dirty="0" smtClean="0"/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 and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 patterning;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microfluidic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device fabrication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46FD8-529E-4D4B-9EFD-984706C4446A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planar </a:t>
            </a:r>
            <a:r>
              <a:rPr lang="en-AU" dirty="0" err="1" smtClean="0"/>
              <a:t>lightwave</a:t>
            </a:r>
            <a:r>
              <a:rPr lang="en-AU" dirty="0" smtClean="0"/>
              <a:t> circuit fabrication via the initial creation of a lithographic mask (Bandwidth Foundry), production of an integrated optoelectronic chip (Macquarie) and excellent signal throughput via efficient coupling to purpose-designed mode matched fibres (Adelaide).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A888E-EE79-4B67-96E2-8184EB0C6DAB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dirty="0" smtClean="0"/>
              <a:t>Don’t mention much on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576F8C-38E7-4091-9E50-09683DE7EE35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AU" sz="1400" b="1" dirty="0" smtClean="0"/>
              <a:t>2011-2012</a:t>
            </a:r>
          </a:p>
          <a:p>
            <a:pPr algn="l"/>
            <a:r>
              <a:rPr lang="en-AU" sz="1400" u="sng" dirty="0" smtClean="0"/>
              <a:t>Silicon carbide epitaxial reactor Mk II</a:t>
            </a:r>
          </a:p>
          <a:p>
            <a:pPr algn="l"/>
            <a:r>
              <a:rPr lang="en-AU" sz="1200" dirty="0" smtClean="0"/>
              <a:t>Growth of 3C </a:t>
            </a:r>
            <a:r>
              <a:rPr lang="en-AU" sz="1200" dirty="0" err="1" smtClean="0"/>
              <a:t>SiC</a:t>
            </a:r>
            <a:r>
              <a:rPr lang="en-AU" sz="1200" dirty="0" smtClean="0"/>
              <a:t> on Si, amorphous </a:t>
            </a:r>
            <a:r>
              <a:rPr lang="en-AU" sz="1200" dirty="0" err="1" smtClean="0"/>
              <a:t>SiC</a:t>
            </a:r>
            <a:r>
              <a:rPr lang="en-AU" sz="1200" dirty="0" smtClean="0"/>
              <a:t>, </a:t>
            </a:r>
            <a:r>
              <a:rPr lang="en-AU" sz="1200" dirty="0" err="1" smtClean="0"/>
              <a:t>nano</a:t>
            </a:r>
            <a:r>
              <a:rPr lang="en-AU" sz="1200" dirty="0" smtClean="0"/>
              <a:t> wire </a:t>
            </a:r>
            <a:r>
              <a:rPr lang="en-AU" sz="1200" dirty="0" err="1" smtClean="0"/>
              <a:t>SiC</a:t>
            </a:r>
            <a:r>
              <a:rPr lang="en-AU" sz="1200" dirty="0" smtClean="0"/>
              <a:t> and </a:t>
            </a:r>
            <a:r>
              <a:rPr lang="en-AU" sz="1200" dirty="0" err="1" smtClean="0"/>
              <a:t>nanocrystaline</a:t>
            </a:r>
            <a:r>
              <a:rPr lang="en-AU" sz="1200" dirty="0" smtClean="0"/>
              <a:t> </a:t>
            </a:r>
            <a:r>
              <a:rPr lang="en-AU" sz="1200" dirty="0" err="1" smtClean="0"/>
              <a:t>SiC</a:t>
            </a:r>
            <a:endParaRPr lang="en-AU" sz="1200" dirty="0" smtClean="0"/>
          </a:p>
          <a:p>
            <a:pPr algn="l"/>
            <a:endParaRPr lang="en-AU" sz="1200" dirty="0" smtClean="0"/>
          </a:p>
          <a:p>
            <a:r>
              <a:rPr lang="en-US" sz="1400" dirty="0" smtClean="0"/>
              <a:t>Immunoassay process</a:t>
            </a:r>
            <a:r>
              <a:rPr lang="en-US" sz="1400" baseline="0" dirty="0" smtClean="0"/>
              <a:t> onto a </a:t>
            </a:r>
            <a:r>
              <a:rPr lang="en-US" sz="1400" baseline="0" dirty="0" err="1" smtClean="0"/>
              <a:t>microfluidics</a:t>
            </a:r>
            <a:r>
              <a:rPr lang="en-US" sz="1400" baseline="0" dirty="0" smtClean="0"/>
              <a:t> chip</a:t>
            </a:r>
          </a:p>
          <a:p>
            <a:endParaRPr lang="en-US" sz="1400" baseline="0" dirty="0" smtClean="0"/>
          </a:p>
          <a:p>
            <a:r>
              <a:rPr lang="en-US" sz="1400" baseline="0" dirty="0" smtClean="0"/>
              <a:t>2hrs </a:t>
            </a:r>
            <a:r>
              <a:rPr lang="en-US" sz="1400" baseline="0" dirty="0" err="1" smtClean="0"/>
              <a:t>vs</a:t>
            </a:r>
            <a:r>
              <a:rPr lang="en-US" sz="1400" baseline="0" dirty="0" smtClean="0"/>
              <a:t> 15min</a:t>
            </a:r>
          </a:p>
          <a:p>
            <a:r>
              <a:rPr lang="en-US" sz="1400" baseline="0" dirty="0" smtClean="0"/>
              <a:t>Biomarker</a:t>
            </a:r>
          </a:p>
          <a:p>
            <a:pPr algn="l"/>
            <a:endParaRPr lang="en-US" sz="1400"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AAC66-2F45-44CB-BB46-9364E993D92F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AU" b="1" dirty="0" err="1" smtClean="0">
                <a:latin typeface="Arial" pitchFamily="34" charset="0"/>
                <a:cs typeface="Arial" pitchFamily="34" charset="0"/>
              </a:rPr>
              <a:t>Microfluidics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fabrication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UV lithography suite, DRIE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Surface treatment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RF plasma reactor, spray polymerisation reactor, dip coater, micro plasma pen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Patterning and texturing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sputter deposition system, direct write deposition system, CNC micro milling system</a:t>
            </a:r>
          </a:p>
          <a:p>
            <a:endParaRPr lang="en-AU" dirty="0" smtClean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Improved performance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Faster analysis time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Lower reagent and sample consumption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Easy &amp; automated operation </a:t>
            </a:r>
          </a:p>
          <a:p>
            <a:endParaRPr lang="en-AU" dirty="0" smtClean="0"/>
          </a:p>
          <a:p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 and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scale patterning; </a:t>
            </a:r>
            <a:r>
              <a:rPr lang="en-US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microfluidic</a:t>
            </a:r>
            <a:r>
              <a:rPr lang="en-US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device fabrication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46FD8-529E-4D4B-9EFD-984706C4446A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666666"/>
                </a:solidFill>
                <a:latin typeface="Helvetica Neue"/>
              </a:rPr>
              <a:t>Photolithography - Automated mask alignment and </a:t>
            </a:r>
            <a:r>
              <a:rPr lang="en-US" sz="1200" dirty="0" err="1" smtClean="0">
                <a:solidFill>
                  <a:srgbClr val="666666"/>
                </a:solidFill>
                <a:latin typeface="Helvetica Neue"/>
              </a:rPr>
              <a:t>Nano</a:t>
            </a:r>
            <a:r>
              <a:rPr lang="en-US" sz="1200" dirty="0" smtClean="0">
                <a:solidFill>
                  <a:srgbClr val="666666"/>
                </a:solidFill>
                <a:latin typeface="Helvetica Neue"/>
              </a:rPr>
              <a:t> Imprint Lithography system </a:t>
            </a:r>
          </a:p>
          <a:p>
            <a:r>
              <a:rPr lang="en-US" sz="1200" dirty="0" smtClean="0">
                <a:solidFill>
                  <a:srgbClr val="666666"/>
                </a:solidFill>
                <a:latin typeface="Helvetica Neue"/>
              </a:rPr>
              <a:t>Also have the hot embosser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2AAC66-2F45-44CB-BB46-9364E993D92F}" type="slidenum">
              <a:rPr lang="en-AU" smtClean="0"/>
              <a:pPr>
                <a:defRPr/>
              </a:pPr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1" smtClean="0">
                <a:solidFill>
                  <a:srgbClr val="B00C3F"/>
                </a:solidFill>
                <a:latin typeface="Arial Narrow" pitchFamily="34" charset="0"/>
              </a:rPr>
              <a:t>Supporting innovation &amp; industry – establishing Australia’s nanofabrication infrastructure</a:t>
            </a:r>
          </a:p>
          <a:p>
            <a:pPr eaLnBrk="1" hangingPunct="1">
              <a:spcBef>
                <a:spcPct val="0"/>
              </a:spcBef>
            </a:pPr>
            <a:endParaRPr lang="en-AU" i="1" smtClean="0">
              <a:solidFill>
                <a:srgbClr val="B00C3F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i="1" smtClean="0">
                <a:latin typeface="Arial Narrow" pitchFamily="34" charset="0"/>
              </a:rPr>
              <a:t>Collaboration &amp; Innovation Using Cutting Edge Research Infrastructure</a:t>
            </a:r>
            <a:r>
              <a:rPr lang="en-AU" sz="1800" smtClean="0">
                <a:solidFill>
                  <a:srgbClr val="C00000"/>
                </a:solidFill>
              </a:rPr>
              <a:t/>
            </a:r>
            <a:br>
              <a:rPr lang="en-AU" sz="1800" smtClean="0">
                <a:solidFill>
                  <a:srgbClr val="C00000"/>
                </a:solidFill>
              </a:rPr>
            </a:b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9FD1-7D9E-4CCE-9206-92D9C5548B2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1" smtClean="0">
                <a:solidFill>
                  <a:srgbClr val="B00C3F"/>
                </a:solidFill>
                <a:latin typeface="Arial Narrow" pitchFamily="34" charset="0"/>
              </a:rPr>
              <a:t>Supporting innovation &amp; industry – establishing Australia’s nanofabrication infrastructure</a:t>
            </a:r>
          </a:p>
          <a:p>
            <a:pPr eaLnBrk="1" hangingPunct="1">
              <a:spcBef>
                <a:spcPct val="0"/>
              </a:spcBef>
            </a:pPr>
            <a:endParaRPr lang="en-AU" i="1" smtClean="0">
              <a:solidFill>
                <a:srgbClr val="B00C3F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i="1" smtClean="0">
                <a:latin typeface="Arial Narrow" pitchFamily="34" charset="0"/>
              </a:rPr>
              <a:t>Collaboration &amp; Innovation Using Cutting Edge Research Infrastructure</a:t>
            </a:r>
            <a:r>
              <a:rPr lang="en-AU" sz="1800" smtClean="0">
                <a:solidFill>
                  <a:srgbClr val="C00000"/>
                </a:solidFill>
              </a:rPr>
              <a:t/>
            </a:r>
            <a:br>
              <a:rPr lang="en-AU" sz="1800" smtClean="0">
                <a:solidFill>
                  <a:srgbClr val="C00000"/>
                </a:solidFill>
              </a:rPr>
            </a:b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9FD1-7D9E-4CCE-9206-92D9C5548B2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 smtClean="0"/>
              <a:t>AAHL = 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Australian Animal Health Laboratory</a:t>
            </a:r>
          </a:p>
          <a:p>
            <a:pPr eaLnBrk="1" hangingPunct="1">
              <a:spcBef>
                <a:spcPct val="0"/>
              </a:spcBef>
            </a:pPr>
            <a:endParaRPr lang="en-US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lot of time here</a:t>
            </a:r>
            <a:endParaRPr lang="en-AU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72880-23B7-43C3-9685-C9DC75790D26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954E6-71A3-4310-A3FE-91E69100E67E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EC29A-4256-4C90-B732-A672A630169E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B76F0-A2A4-49FE-AF52-9234D83ED833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1" smtClean="0">
                <a:solidFill>
                  <a:srgbClr val="B00C3F"/>
                </a:solidFill>
                <a:latin typeface="Arial Narrow" pitchFamily="34" charset="0"/>
              </a:rPr>
              <a:t>Supporting innovation &amp; industry – establishing Australia’s nanofabrication infrastructure</a:t>
            </a:r>
          </a:p>
          <a:p>
            <a:pPr eaLnBrk="1" hangingPunct="1">
              <a:spcBef>
                <a:spcPct val="0"/>
              </a:spcBef>
            </a:pPr>
            <a:endParaRPr lang="en-AU" i="1" smtClean="0">
              <a:solidFill>
                <a:srgbClr val="B00C3F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i="1" smtClean="0">
                <a:latin typeface="Arial Narrow" pitchFamily="34" charset="0"/>
              </a:rPr>
              <a:t>Collaboration &amp; Innovation Using Cutting Edge Research Infrastructure</a:t>
            </a:r>
            <a:r>
              <a:rPr lang="en-AU" sz="1800" smtClean="0">
                <a:solidFill>
                  <a:srgbClr val="C00000"/>
                </a:solidFill>
              </a:rPr>
              <a:t/>
            </a:r>
            <a:br>
              <a:rPr lang="en-AU" sz="1800" smtClean="0">
                <a:solidFill>
                  <a:srgbClr val="C00000"/>
                </a:solidFill>
              </a:rPr>
            </a:b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9FD1-7D9E-4CCE-9206-92D9C5548B2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b="1" dirty="0" smtClean="0"/>
              <a:t>A significant proportion of Australia’s 38 universities have come together under NCRIS to form ANFF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E358A9-6CA3-4BDE-AFAC-915C44ADE70B}" type="slidenum">
              <a:rPr lang="en-AU" smtClean="0"/>
              <a:pPr>
                <a:defRPr/>
              </a:pPr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i="1" smtClean="0">
                <a:solidFill>
                  <a:srgbClr val="B00C3F"/>
                </a:solidFill>
                <a:latin typeface="Arial Narrow" pitchFamily="34" charset="0"/>
              </a:rPr>
              <a:t>Supporting innovation &amp; industry – establishing Australia’s nanofabrication infrastructure</a:t>
            </a:r>
          </a:p>
          <a:p>
            <a:pPr eaLnBrk="1" hangingPunct="1">
              <a:spcBef>
                <a:spcPct val="0"/>
              </a:spcBef>
            </a:pPr>
            <a:endParaRPr lang="en-AU" i="1" smtClean="0">
              <a:solidFill>
                <a:srgbClr val="B00C3F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i="1" smtClean="0">
                <a:latin typeface="Arial Narrow" pitchFamily="34" charset="0"/>
              </a:rPr>
              <a:t>Collaboration &amp; Innovation Using Cutting Edge Research Infrastructure</a:t>
            </a:r>
            <a:r>
              <a:rPr lang="en-AU" sz="1800" smtClean="0">
                <a:solidFill>
                  <a:srgbClr val="C00000"/>
                </a:solidFill>
              </a:rPr>
              <a:t/>
            </a:r>
            <a:br>
              <a:rPr lang="en-AU" sz="1800" smtClean="0">
                <a:solidFill>
                  <a:srgbClr val="C00000"/>
                </a:solidFill>
              </a:rPr>
            </a:br>
            <a:endParaRPr lang="en-AU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289FD1-7D9E-4CCE-9206-92D9C5548B28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b="1" smtClean="0"/>
              <a:t>The 3 principle areas of activity are:</a:t>
            </a:r>
          </a:p>
          <a:p>
            <a:endParaRPr lang="en-AU" b="1" smtClean="0"/>
          </a:p>
          <a:p>
            <a:r>
              <a:rPr lang="en-AU" b="1" smtClean="0"/>
              <a:t>Nanoelectronics &amp; photonics</a:t>
            </a:r>
          </a:p>
          <a:p>
            <a:r>
              <a:rPr lang="en-AU" b="1" smtClean="0"/>
              <a:t>Sensors and medical devices</a:t>
            </a:r>
          </a:p>
          <a:p>
            <a:r>
              <a:rPr lang="en-AU" b="1" smtClean="0"/>
              <a:t>Materials processing</a:t>
            </a:r>
          </a:p>
          <a:p>
            <a:endParaRPr lang="en-AU" b="1" smtClean="0"/>
          </a:p>
          <a:p>
            <a:endParaRPr lang="en-AU" i="1" smtClean="0"/>
          </a:p>
          <a:p>
            <a:r>
              <a:rPr lang="en-AU" i="1" smtClean="0"/>
              <a:t>Electron-beam lithography for large area structures, especially in nanoelectronics; ultra-high resolution EBL for small scale prototype devices; and semiconductor device prototyping.</a:t>
            </a:r>
            <a:r>
              <a:rPr lang="en-AU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06739-6C22-49D5-93F2-A0596EE28C9E}" type="slidenum">
              <a:rPr lang="en-AU" smtClean="0"/>
              <a:pPr>
                <a:defRPr/>
              </a:pPr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All of these characteristics that have bio applications for the UQLD groups can also be applied to minerals processing in SA.</a:t>
            </a:r>
          </a:p>
          <a:p>
            <a:pPr eaLnBrk="1" hangingPunct="1">
              <a:spcBef>
                <a:spcPct val="0"/>
              </a:spcBef>
            </a:pPr>
            <a:endParaRPr lang="en-AU" b="1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Biological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Minerals processing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Improved performance,     Faster analysis time,         L</a:t>
            </a:r>
            <a:r>
              <a:rPr lang="en-US" dirty="0" err="1" smtClean="0">
                <a:latin typeface="+mn-lt"/>
              </a:rPr>
              <a:t>ower</a:t>
            </a:r>
            <a:r>
              <a:rPr lang="en-US" dirty="0" smtClean="0">
                <a:latin typeface="+mn-lt"/>
              </a:rPr>
              <a:t> reagent and sample consumption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AU" b="1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22095-D1DE-46E9-A5E3-0D929A118B5F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In structuring our EIF investments we’ve focussed on process scaling across all disciplines: 6 inch wafers, increasing from grams to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kgs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of advanced material production (interesting challenges with highly exothermic reactions), reel-to-reel printing of organic electronic devices, and minerals processing by putting MANY </a:t>
            </a:r>
            <a:r>
              <a:rPr lang="en-AU" b="1" dirty="0" err="1" smtClean="0">
                <a:latin typeface="Arial" pitchFamily="34" charset="0"/>
                <a:cs typeface="Arial" pitchFamily="34" charset="0"/>
              </a:rPr>
              <a:t>microfluidic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chips together.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Hugely exciting!</a:t>
            </a:r>
          </a:p>
          <a:p>
            <a:pPr>
              <a:buFont typeface="Wingdings" pitchFamily="2" charset="2"/>
              <a:buNone/>
            </a:pP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AU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AU" b="1" dirty="0" err="1" smtClean="0">
                <a:latin typeface="Arial" pitchFamily="34" charset="0"/>
                <a:cs typeface="Arial" pitchFamily="34" charset="0"/>
              </a:rPr>
              <a:t>Microfluidics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 fabrication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UV lithography suite, DRIE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Surface treatment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RF plasma reactor, spray polymerisation reactor, dip coater, micro plasma pen</a:t>
            </a:r>
          </a:p>
          <a:p>
            <a:pPr>
              <a:buFont typeface="Wingdings" pitchFamily="2" charset="2"/>
              <a:buNone/>
            </a:pPr>
            <a:r>
              <a:rPr lang="en-AU" b="1" dirty="0" smtClean="0">
                <a:latin typeface="Arial" pitchFamily="34" charset="0"/>
                <a:cs typeface="Arial" pitchFamily="34" charset="0"/>
              </a:rPr>
              <a:t>Patterning and texturing facility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: sputter deposition system, direct write deposition system, CNC micro milling system</a:t>
            </a:r>
          </a:p>
          <a:p>
            <a:endParaRPr lang="en-AU" dirty="0" smtClean="0"/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Improved performance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Faster analysis time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Lower reagent and sample consumption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Easy &amp; automated operation 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B3C3A-BA99-4AAA-BB94-C2A1A96F3211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b="1" dirty="0" smtClean="0"/>
              <a:t>All of these characteristics that have bio applications for the UQLD groups can also be applied to minerals processing in SA.</a:t>
            </a:r>
          </a:p>
          <a:p>
            <a:pPr eaLnBrk="1" hangingPunct="1">
              <a:spcBef>
                <a:spcPct val="0"/>
              </a:spcBef>
            </a:pPr>
            <a:endParaRPr lang="en-AU" b="1" dirty="0" smtClean="0"/>
          </a:p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Biological</a:t>
            </a:r>
          </a:p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latin typeface="+mn-lt"/>
              </a:rPr>
              <a:t>Minerals processing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marL="177800" indent="-177800"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Improved performance,     Faster analysis time,         L</a:t>
            </a:r>
            <a:r>
              <a:rPr lang="en-US" dirty="0" err="1" smtClean="0">
                <a:latin typeface="+mn-lt"/>
              </a:rPr>
              <a:t>ower</a:t>
            </a:r>
            <a:r>
              <a:rPr lang="en-US" dirty="0" smtClean="0">
                <a:latin typeface="+mn-lt"/>
              </a:rPr>
              <a:t> reagent and sample consumption</a:t>
            </a:r>
          </a:p>
          <a:p>
            <a:pPr marL="177800" lvl="0" indent="-177800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eaLnBrk="1" hangingPunct="1">
              <a:spcBef>
                <a:spcPct val="0"/>
              </a:spcBef>
            </a:pPr>
            <a:endParaRPr lang="en-AU" b="1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22095-D1DE-46E9-A5E3-0D929A118B5F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35436-DCC5-4787-8108-9EB50FCFE278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95A6-03DD-4C96-A268-DB4F0B0BAF7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C2515-2E0F-4159-A2BE-9DAA59D033F1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74D65-F95D-4AF2-BA73-E3DF93BC26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7430-0EEA-45DC-AB33-97393044A3C1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8FEE-9A50-4991-8A58-30E62CFF10E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268760"/>
            <a:ext cx="9144000" cy="1588"/>
          </a:xfrm>
          <a:prstGeom prst="line">
            <a:avLst/>
          </a:prstGeom>
          <a:ln>
            <a:solidFill>
              <a:srgbClr val="B71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ANFF_bc_imag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991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6" name="Picture 4" descr="ANFF_logo_col_150_rgb.jpg"/>
          <p:cNvPicPr>
            <a:picLocks noChangeAspect="1"/>
          </p:cNvPicPr>
          <p:nvPr userDrawn="1"/>
        </p:nvPicPr>
        <p:blipFill>
          <a:blip r:embed="rId3" cstate="print"/>
          <a:srcRect t="8020"/>
          <a:stretch>
            <a:fillRect/>
          </a:stretch>
        </p:blipFill>
        <p:spPr bwMode="auto">
          <a:xfrm>
            <a:off x="7740352" y="69007"/>
            <a:ext cx="1403648" cy="13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F8CE-87A2-4736-B4A1-58BD7A06793C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E6CB-9824-4512-B070-DA93CF3039C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E532-3D9A-40C0-BA0D-185C215BD3A8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C81D-C14D-4697-9E53-22195FF696D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5570-2FAB-481C-AAF0-0CEB7E2421FD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2F508-C557-4EEE-AD45-9F09D74F8CF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55263-4FD9-47A5-92A1-7CF15B2CE7E8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122F-1082-4975-A2BF-EDC9C2A7F432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97D0F-7701-47AE-AF95-6A79AE72ED04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643F-DC6E-47FA-823A-813482DD4C5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BD747-4E15-494C-9C83-68575C2D0968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E6FD3-7080-475C-85E8-9E0DB82BDAA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DEC3-88BF-4064-BDB7-164D2E7B9427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76137-4902-4438-B5C4-F92296DF0DB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AD70E6-04D8-408A-953B-6E0E48B2DAB6}" type="datetimeFigureOut">
              <a:rPr lang="en-US"/>
              <a:pPr>
                <a:defRPr/>
              </a:pPr>
              <a:t>2/21/2011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5C3E1-A498-4B3A-BE22-C73D3BBB84E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5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wmf"/><Relationship Id="rId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2.png"/><Relationship Id="rId7" Type="http://schemas.openxmlformats.org/officeDocument/2006/relationships/image" Target="../media/image8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47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82.jpeg"/><Relationship Id="rId4" Type="http://schemas.openxmlformats.org/officeDocument/2006/relationships/image" Target="../media/image48.png"/><Relationship Id="rId9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6.jpeg"/><Relationship Id="rId7" Type="http://schemas.openxmlformats.org/officeDocument/2006/relationships/image" Target="../media/image8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43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hyperlink" Target="http://dx.doi.org/10.1016/j.minpro.2010.11.005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4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8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12" Type="http://schemas.openxmlformats.org/officeDocument/2006/relationships/image" Target="../media/image97.png"/><Relationship Id="rId17" Type="http://schemas.openxmlformats.org/officeDocument/2006/relationships/image" Target="../media/image102.jpe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96.png"/><Relationship Id="rId5" Type="http://schemas.openxmlformats.org/officeDocument/2006/relationships/image" Target="../media/image36.jpe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35.jpeg"/><Relationship Id="rId9" Type="http://schemas.openxmlformats.org/officeDocument/2006/relationships/image" Target="../media/image45.png"/><Relationship Id="rId1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Excel_Worksheet1.xlsx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tiff"/><Relationship Id="rId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gif"/><Relationship Id="rId3" Type="http://schemas.openxmlformats.org/officeDocument/2006/relationships/image" Target="../media/image109.jpe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2.jpe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6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emf"/><Relationship Id="rId11" Type="http://schemas.openxmlformats.org/officeDocument/2006/relationships/image" Target="../media/image66.jpeg"/><Relationship Id="rId5" Type="http://schemas.openxmlformats.org/officeDocument/2006/relationships/image" Target="../media/image61.jpeg"/><Relationship Id="rId10" Type="http://schemas.openxmlformats.org/officeDocument/2006/relationships/image" Target="../media/image65.jpeg"/><Relationship Id="rId4" Type="http://schemas.openxmlformats.org/officeDocument/2006/relationships/image" Target="../media/image60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28625" y="1352748"/>
            <a:ext cx="8229600" cy="1500188"/>
          </a:xfrm>
        </p:spPr>
        <p:txBody>
          <a:bodyPr/>
          <a:lstStyle/>
          <a:p>
            <a:pPr eaLnBrk="1" hangingPunct="1"/>
            <a:r>
              <a:rPr lang="en-AU" sz="3200" i="1" dirty="0" smtClean="0"/>
              <a:t/>
            </a:r>
            <a:br>
              <a:rPr lang="en-AU" sz="3200" i="1" dirty="0" smtClean="0"/>
            </a:br>
            <a:r>
              <a:rPr lang="en-AU" sz="3200" i="1" dirty="0" smtClean="0"/>
              <a:t>Welcome to the </a:t>
            </a:r>
            <a:br>
              <a:rPr lang="en-AU" sz="3200" i="1" dirty="0" smtClean="0"/>
            </a:br>
            <a:r>
              <a:rPr lang="en-AU" sz="3200" i="1" dirty="0" smtClean="0"/>
              <a:t>Australian National Fabrication Facility</a:t>
            </a:r>
          </a:p>
        </p:txBody>
      </p:sp>
      <p:sp>
        <p:nvSpPr>
          <p:cNvPr id="4102" name="Rectangle 11"/>
          <p:cNvSpPr>
            <a:spLocks noChangeArrowheads="1"/>
          </p:cNvSpPr>
          <p:nvPr/>
        </p:nvSpPr>
        <p:spPr bwMode="auto">
          <a:xfrm>
            <a:off x="249238" y="6000750"/>
            <a:ext cx="8645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en-AU" sz="2400" dirty="0" smtClean="0">
                <a:solidFill>
                  <a:schemeClr val="bg1"/>
                </a:solidFill>
                <a:latin typeface="+mj-lt"/>
              </a:rPr>
              <a:t>Matthew Chen            matthew.chen@anff.org.au </a:t>
            </a:r>
            <a:endParaRPr lang="en-AU" sz="2400" dirty="0">
              <a:latin typeface="+mj-lt"/>
            </a:endParaRPr>
          </a:p>
        </p:txBody>
      </p:sp>
      <p:pic>
        <p:nvPicPr>
          <p:cNvPr id="8" name="Picture 4" descr="ANFF_logo_col_150_rgb.jpg"/>
          <p:cNvPicPr>
            <a:picLocks noChangeAspect="1"/>
          </p:cNvPicPr>
          <p:nvPr/>
        </p:nvPicPr>
        <p:blipFill>
          <a:blip r:embed="rId3" cstate="print"/>
          <a:srcRect t="8020"/>
          <a:stretch>
            <a:fillRect/>
          </a:stretch>
        </p:blipFill>
        <p:spPr bwMode="auto">
          <a:xfrm>
            <a:off x="7740352" y="69007"/>
            <a:ext cx="1403648" cy="13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 descr="ANFF_strip_gray.jpg"/>
          <p:cNvPicPr>
            <a:picLocks/>
          </p:cNvPicPr>
          <p:nvPr/>
        </p:nvPicPr>
        <p:blipFill>
          <a:blip r:embed="rId4" cstate="print"/>
          <a:srcRect l="80015"/>
          <a:stretch>
            <a:fillRect/>
          </a:stretch>
        </p:blipFill>
        <p:spPr bwMode="auto">
          <a:xfrm>
            <a:off x="45106" y="3356992"/>
            <a:ext cx="1512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CQCT-SNF-West--36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6895" y="3356992"/>
            <a:ext cx="1512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microchip_exciting.jp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572085" y="3356992"/>
            <a:ext cx="1512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://anfforgau.melbourneitwebsites.com/images/r_-sa_chip-in-hand_b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083917" y="3356992"/>
            <a:ext cx="1512000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t2.gstatic.com/images?q=tbn:ANd9GcQ4jN9VYbuHwlc_RA2fJl_B-6fyMGIfL14TUZKF4-QyRTRNib286Q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557275" y="3356992"/>
            <a:ext cx="151200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0" descr="CQCT-SNF-33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9442" y="3356991"/>
            <a:ext cx="1512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88057" y="4859868"/>
            <a:ext cx="7572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i="1" dirty="0">
                <a:latin typeface="Calibri" pitchFamily="34" charset="0"/>
              </a:rPr>
              <a:t>Providing </a:t>
            </a:r>
            <a:r>
              <a:rPr lang="en-AU" i="1" dirty="0" err="1">
                <a:latin typeface="Calibri" pitchFamily="34" charset="0"/>
              </a:rPr>
              <a:t>nano</a:t>
            </a:r>
            <a:r>
              <a:rPr lang="en-AU" i="1" dirty="0">
                <a:latin typeface="Calibri" pitchFamily="34" charset="0"/>
              </a:rPr>
              <a:t> and micro-fabrication facilities for Australia’s researchers</a:t>
            </a:r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>
                <a:latin typeface="+mn-lt"/>
              </a:rPr>
              <a:t>Process scaling</a:t>
            </a: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592000" cy="180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SC0789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592000" cy="1800000"/>
          </a:xfrm>
          <a:prstGeom prst="roundRect">
            <a:avLst>
              <a:gd name="adj" fmla="val 10252"/>
            </a:avLst>
          </a:prstGeom>
          <a:noFill/>
          <a:ln w="1587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12776"/>
            <a:ext cx="2592000" cy="180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997304" y="430262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+mn-lt"/>
              </a:rPr>
              <a:t>Fibre</a:t>
            </a:r>
            <a:r>
              <a:rPr lang="en-US" sz="1600" dirty="0" smtClean="0">
                <a:latin typeface="+mn-lt"/>
              </a:rPr>
              <a:t> Spinning</a:t>
            </a:r>
            <a:endParaRPr lang="en-US" sz="16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318859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Reel-to-reel printing</a:t>
            </a:r>
            <a:endParaRPr lang="en-US" sz="1600" dirty="0">
              <a:latin typeface="+mn-lt"/>
            </a:endParaRPr>
          </a:p>
        </p:txBody>
      </p:sp>
      <p:pic>
        <p:nvPicPr>
          <p:cNvPr id="72706" name="Picture 2" descr="http://www.vistec-semi.com/typo3temp/pics/baa301669c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717032"/>
            <a:ext cx="2592000" cy="1800000"/>
          </a:xfrm>
          <a:prstGeom prst="round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69332" y="5518773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Ability to process large wafers</a:t>
            </a:r>
            <a:endParaRPr lang="en-US" sz="16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528" y="4302621"/>
            <a:ext cx="246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Pilot scale synthesis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84168" y="3609240"/>
            <a:ext cx="2700000" cy="1980000"/>
          </a:xfrm>
          <a:prstGeom prst="roundRect">
            <a:avLst>
              <a:gd name="adj" fmla="val 12069"/>
            </a:avLst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35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err="1" smtClean="0"/>
              <a:t>Microfluidics</a:t>
            </a:r>
            <a:endParaRPr lang="en-GB" i="1" dirty="0" smtClean="0"/>
          </a:p>
        </p:txBody>
      </p:sp>
      <p:pic>
        <p:nvPicPr>
          <p:cNvPr id="12" name="Picture 11" descr="4.1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824" y="1557232"/>
            <a:ext cx="2700000" cy="1980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anfforgau.melbourneitwebsites.com/images/r_-sa_chip-in-hand_b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144" y="2529120"/>
            <a:ext cx="2700000" cy="19800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i="1" dirty="0" smtClean="0"/>
              <a:t>Linking expertise</a:t>
            </a:r>
            <a:endParaRPr lang="en-AU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12297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endParaRPr lang="en-AU" dirty="0" smtClean="0"/>
          </a:p>
        </p:txBody>
      </p:sp>
      <p:grpSp>
        <p:nvGrpSpPr>
          <p:cNvPr id="2" name="Group 4"/>
          <p:cNvGrpSpPr/>
          <p:nvPr/>
        </p:nvGrpSpPr>
        <p:grpSpPr>
          <a:xfrm>
            <a:off x="2267744" y="1412776"/>
            <a:ext cx="4392488" cy="4176464"/>
            <a:chOff x="4427984" y="1412776"/>
            <a:chExt cx="4392488" cy="4176464"/>
          </a:xfrm>
        </p:grpSpPr>
        <p:graphicFrame>
          <p:nvGraphicFramePr>
            <p:cNvPr id="6" name="Diagram 5"/>
            <p:cNvGraphicFramePr/>
            <p:nvPr/>
          </p:nvGraphicFramePr>
          <p:xfrm>
            <a:off x="4427984" y="1412776"/>
            <a:ext cx="4392488" cy="41764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7838648" y="338328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rgbClr val="B71323"/>
                  </a:solidFill>
                </a:rPr>
                <a:t>OptoFab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365072" y="452436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NSW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98916" y="452436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South </a:t>
              </a:r>
              <a:r>
                <a:rPr lang="en-US" sz="1200" b="1" dirty="0" err="1" smtClean="0">
                  <a:solidFill>
                    <a:srgbClr val="B71323"/>
                  </a:solidFill>
                </a:rPr>
                <a:t>Aust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228184" y="4997936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QLD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21148" y="337985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ACT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91296" y="224639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WA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228184" y="1772816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VIC/MCN 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365072" y="224639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Materials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pic>
          <p:nvPicPr>
            <p:cNvPr id="16" name="Picture 4" descr="ANFF_logo_col_150_rgb.jpg"/>
            <p:cNvPicPr>
              <a:picLocks noChangeAspect="1"/>
            </p:cNvPicPr>
            <p:nvPr/>
          </p:nvPicPr>
          <p:blipFill>
            <a:blip r:embed="rId8" cstate="print"/>
            <a:srcRect l="19194" t="6435" r="19194" b="6948"/>
            <a:stretch>
              <a:fillRect/>
            </a:stretch>
          </p:blipFill>
          <p:spPr bwMode="auto">
            <a:xfrm>
              <a:off x="6299111" y="2996952"/>
              <a:ext cx="665482" cy="969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1" name="Picture 11" descr="http://www.materialstoday.com/_virtual/article-images/t-FINAL_NatureResearchPaper71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690299"/>
            <a:ext cx="2304256" cy="1147348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NSW Node</a:t>
            </a:r>
          </a:p>
        </p:txBody>
      </p:sp>
      <p:pic>
        <p:nvPicPr>
          <p:cNvPr id="17412" name="Picture 4" descr="UNSWArms tall_text at bot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2656"/>
            <a:ext cx="1133762" cy="7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West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9740" y="1412776"/>
            <a:ext cx="16201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4" descr="CQCT-SNF-42.jpg"/>
          <p:cNvPicPr>
            <a:picLocks noChangeAspect="1" noChangeArrowheads="1"/>
          </p:cNvPicPr>
          <p:nvPr/>
        </p:nvPicPr>
        <p:blipFill>
          <a:blip r:embed="rId6" cstate="print"/>
          <a:srcRect l="19844" t="3307"/>
          <a:stretch>
            <a:fillRect/>
          </a:stretch>
        </p:blipFill>
        <p:spPr bwMode="auto">
          <a:xfrm>
            <a:off x="7395924" y="1412776"/>
            <a:ext cx="13525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508104" y="4885452"/>
            <a:ext cx="3240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Single electron reader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, representing a significant breakthrough in Si-based quantum computation [see </a:t>
            </a:r>
            <a:r>
              <a:rPr kumimoji="0" lang="en-AU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Morello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 et al,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Nature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</a:rPr>
              <a:t> 467, 687 (2010)].</a:t>
            </a:r>
            <a:endParaRPr kumimoji="0" lang="en-A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168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52203" y="3686572"/>
            <a:ext cx="23481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41412" y="3629342"/>
            <a:ext cx="23762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tabLst>
                <a:tab pos="1530350" algn="l"/>
              </a:tabLst>
            </a:pPr>
            <a:r>
              <a:rPr lang="en-AU" sz="1400" b="1" i="1" dirty="0" smtClean="0">
                <a:latin typeface="+mn-lt"/>
                <a:ea typeface="Times" charset="0"/>
              </a:rPr>
              <a:t>Silicon quantum dot</a:t>
            </a:r>
            <a:r>
              <a:rPr lang="en-AU" sz="1400" i="1" dirty="0" smtClean="0">
                <a:latin typeface="+mn-lt"/>
                <a:ea typeface="Times" charset="0"/>
              </a:rPr>
              <a:t>, produced by C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charset="0"/>
              </a:rPr>
              <a:t>QCT using ANFF-NSW’s facilities </a:t>
            </a:r>
          </a:p>
          <a:p>
            <a:pPr lvl="0">
              <a:tabLst>
                <a:tab pos="1530350" algn="l"/>
              </a:tabLst>
            </a:pPr>
            <a:endParaRPr lang="en-AU" sz="1400" i="1" dirty="0" smtClean="0">
              <a:latin typeface="+mn-lt"/>
              <a:ea typeface="Times" charset="0"/>
            </a:endParaRPr>
          </a:p>
          <a:p>
            <a:pPr lvl="0">
              <a:tabLst>
                <a:tab pos="1530350" algn="l"/>
              </a:tabLst>
            </a:pP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charset="0"/>
              </a:rPr>
              <a:t>Featured on the cover of Applied Physics Letters </a:t>
            </a:r>
            <a:endParaRPr lang="en-AU" sz="1400" i="1" dirty="0" smtClean="0">
              <a:latin typeface="+mn-lt"/>
              <a:ea typeface="Times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30350" algn="l"/>
              </a:tabLst>
            </a:pP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charset="0"/>
              </a:rPr>
              <a:t>[Lim et al, </a:t>
            </a:r>
            <a:r>
              <a:rPr kumimoji="0" lang="en-A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charset="0"/>
              </a:rPr>
              <a:t>Applied Physics Letters</a:t>
            </a:r>
            <a:r>
              <a:rPr kumimoji="0" lang="en-A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" charset="0"/>
              </a:rPr>
              <a:t> 94, 173502 (2009)].</a:t>
            </a:r>
            <a:endParaRPr kumimoji="0" lang="en-A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7029" y="3136612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7117280"/>
              </p:ext>
            </p:extLst>
          </p:nvPr>
        </p:nvGraphicFramePr>
        <p:xfrm>
          <a:off x="122362" y="1340768"/>
          <a:ext cx="5040560" cy="131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10"/>
                <a:gridCol w="354325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Key expertise: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A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Nanoelectronics and nano-spintronics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Key capabilities: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-</a:t>
                      </a: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High resolution electron beam lithography</a:t>
                      </a:r>
                    </a:p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-</a:t>
                      </a: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Si MOS process line</a:t>
                      </a:r>
                    </a:p>
                    <a:p>
                      <a:pPr marR="0" lvl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-</a:t>
                      </a: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Advanced deposition and etching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374848" y="116632"/>
            <a:ext cx="8229600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ACT Node</a:t>
            </a:r>
          </a:p>
        </p:txBody>
      </p:sp>
      <p:pic>
        <p:nvPicPr>
          <p:cNvPr id="18435" name="Picture 4" descr="The_AN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04664"/>
            <a:ext cx="1359024" cy="61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2976657"/>
              </p:ext>
            </p:extLst>
          </p:nvPr>
        </p:nvGraphicFramePr>
        <p:xfrm>
          <a:off x="92866" y="1370264"/>
          <a:ext cx="822355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98"/>
                <a:gridCol w="6768752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expertise: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III-V Compound Semiconductors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Optoelectronics, waveguides, photonic crystals, Micro electromechanical systems (MEMS)</a:t>
                      </a:r>
                    </a:p>
                    <a:p>
                      <a:pPr marL="0" indent="0" algn="l" defTabSz="914400" rtl="0" eaLnBrk="1" latinLnBrk="0" hangingPunct="1">
                        <a:buFont typeface="Calibri" pitchFamily="34" charset="0"/>
                        <a:buNone/>
                      </a:pP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capabilities: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Growth</a:t>
                      </a:r>
                      <a:r>
                        <a:rPr lang="en-US" sz="1400" baseline="0" dirty="0" smtClean="0"/>
                        <a:t> of III-V compound semiconductor </a:t>
                      </a:r>
                      <a:r>
                        <a:rPr lang="en-US" sz="1400" baseline="0" dirty="0" err="1" smtClean="0"/>
                        <a:t>multilayers</a:t>
                      </a:r>
                      <a:endParaRPr lang="en-US" sz="1400" dirty="0" smtClean="0"/>
                    </a:p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lang="en-US" sz="1400" dirty="0" smtClean="0"/>
                        <a:t>Electron beam lithography</a:t>
                      </a:r>
                    </a:p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deposition and etching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4" descr="AnimationPh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887" y="3573016"/>
            <a:ext cx="2017013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411760" y="3529583"/>
            <a:ext cx="3960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Photonic chips </a:t>
            </a:r>
            <a:r>
              <a:rPr lang="en-US" sz="1400" i="1" dirty="0" smtClean="0">
                <a:latin typeface="+mn-lt"/>
                <a:ea typeface="Times" charset="0"/>
              </a:rPr>
              <a:t>made by CUDOS using ANFF ACT’s facilities. </a:t>
            </a:r>
          </a:p>
          <a:p>
            <a:endParaRPr lang="en-US" sz="1400" i="1" dirty="0" smtClean="0">
              <a:latin typeface="+mn-lt"/>
              <a:ea typeface="Times" charset="0"/>
            </a:endParaRPr>
          </a:p>
          <a:p>
            <a:r>
              <a:rPr lang="en-US" sz="1400" i="1" dirty="0" smtClean="0">
                <a:latin typeface="+mn-lt"/>
                <a:ea typeface="Times" charset="0"/>
              </a:rPr>
              <a:t>The chips were made from </a:t>
            </a:r>
            <a:r>
              <a:rPr lang="en-US" sz="1400" i="1" dirty="0" err="1" smtClean="0">
                <a:latin typeface="+mn-lt"/>
                <a:ea typeface="Times" charset="0"/>
              </a:rPr>
              <a:t>chalcogenide</a:t>
            </a:r>
            <a:r>
              <a:rPr lang="en-US" sz="1400" i="1" dirty="0" smtClean="0">
                <a:latin typeface="+mn-lt"/>
                <a:ea typeface="Times" charset="0"/>
              </a:rPr>
              <a:t> glass, allowing nonlinear optics in optimized materials and nanostructures, enabling high speed information processing beyond limits of electronics,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979" y="3068960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13184" y="116632"/>
            <a:ext cx="5050904" cy="1143000"/>
          </a:xfrm>
        </p:spPr>
        <p:txBody>
          <a:bodyPr/>
          <a:lstStyle/>
          <a:p>
            <a:pPr algn="l"/>
            <a:r>
              <a:rPr lang="en-AU" i="1" dirty="0" smtClean="0"/>
              <a:t>WA Node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4721082"/>
              </p:ext>
            </p:extLst>
          </p:nvPr>
        </p:nvGraphicFramePr>
        <p:xfrm>
          <a:off x="35496" y="1329720"/>
          <a:ext cx="856895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7128792"/>
              </a:tblGrid>
              <a:tr h="308747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expertise: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II-VI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Compound semiconductors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Optical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nano</a:t>
                      </a:r>
                      <a:r>
                        <a:rPr lang="en-US" sz="1400" baseline="0" dirty="0" smtClean="0">
                          <a:latin typeface="+mn-lt"/>
                        </a:rPr>
                        <a:t>/micro electromechanical systems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Infra-red array /sensor</a:t>
                      </a:r>
                      <a:r>
                        <a:rPr lang="en-US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5744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capabilities: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Integrated II-VI semiconductor growth, device fabrication, processing to device packaging &amp; characterization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kumimoji="0" lang="en-A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Advanced deposition and etching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79512" y="4851157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‘</a:t>
            </a:r>
            <a:r>
              <a:rPr lang="en-US" sz="1400" b="1" i="1" dirty="0" err="1" smtClean="0">
                <a:latin typeface="+mn-lt"/>
                <a:ea typeface="Times" charset="0"/>
              </a:rPr>
              <a:t>Coloured</a:t>
            </a:r>
            <a:r>
              <a:rPr lang="en-US" sz="1400" b="1" i="1" dirty="0" smtClean="0">
                <a:latin typeface="+mn-lt"/>
                <a:ea typeface="Times" charset="0"/>
              </a:rPr>
              <a:t>' Infrared </a:t>
            </a:r>
            <a:r>
              <a:rPr lang="en-US" sz="1400" dirty="0" smtClean="0">
                <a:latin typeface="+mn-lt"/>
                <a:ea typeface="Times" charset="0"/>
              </a:rPr>
              <a:t>-  researchers at the ANFF WA node created a </a:t>
            </a:r>
            <a:r>
              <a:rPr lang="en-US" sz="1400" dirty="0" err="1" smtClean="0">
                <a:latin typeface="+mn-lt"/>
                <a:ea typeface="Times" charset="0"/>
              </a:rPr>
              <a:t>minaturised</a:t>
            </a:r>
            <a:r>
              <a:rPr lang="en-US" sz="1400" dirty="0" smtClean="0">
                <a:latin typeface="+mn-lt"/>
                <a:ea typeface="Times" charset="0"/>
              </a:rPr>
              <a:t> </a:t>
            </a:r>
            <a:r>
              <a:rPr lang="en-US" sz="1400" dirty="0" err="1" smtClean="0">
                <a:latin typeface="+mn-lt"/>
                <a:ea typeface="Times" charset="0"/>
              </a:rPr>
              <a:t>hyperspectral</a:t>
            </a:r>
            <a:r>
              <a:rPr lang="en-US" sz="1400" dirty="0" smtClean="0">
                <a:latin typeface="+mn-lt"/>
                <a:ea typeface="Times" charset="0"/>
              </a:rPr>
              <a:t>  spectrometer on a chip that enables </a:t>
            </a:r>
            <a:r>
              <a:rPr lang="en-US" sz="1400" dirty="0" err="1" smtClean="0">
                <a:latin typeface="+mn-lt"/>
                <a:ea typeface="Times" charset="0"/>
              </a:rPr>
              <a:t>colour</a:t>
            </a:r>
            <a:r>
              <a:rPr lang="en-US" sz="1400" dirty="0" smtClean="0">
                <a:latin typeface="+mn-lt"/>
                <a:ea typeface="Times" charset="0"/>
              </a:rPr>
              <a:t> vision in infra-red night vision</a:t>
            </a:r>
          </a:p>
        </p:txBody>
      </p:sp>
      <p:pic>
        <p:nvPicPr>
          <p:cNvPr id="15" name="Picture 16" descr="uwa-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2656"/>
            <a:ext cx="2435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021" y="3136612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740351" y="3951082"/>
            <a:ext cx="115212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Cavity Length, </a:t>
            </a:r>
            <a:r>
              <a:rPr lang="en-US" sz="1000" i="1" dirty="0"/>
              <a:t>d</a:t>
            </a:r>
            <a:endParaRPr lang="en-US" sz="1000" dirty="0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767909" y="3922507"/>
            <a:ext cx="0" cy="36004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1" name="Group 40"/>
          <p:cNvGrpSpPr/>
          <p:nvPr/>
        </p:nvGrpSpPr>
        <p:grpSpPr>
          <a:xfrm>
            <a:off x="5868144" y="3650350"/>
            <a:ext cx="1872208" cy="963166"/>
            <a:chOff x="2791464" y="4329286"/>
            <a:chExt cx="2229897" cy="11430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192561" y="5167486"/>
              <a:ext cx="1828800" cy="3048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192561" y="5091286"/>
              <a:ext cx="1828800" cy="76200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192561" y="4557886"/>
              <a:ext cx="1828800" cy="762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3192561" y="4481686"/>
              <a:ext cx="1828800" cy="76200"/>
            </a:xfrm>
            <a:prstGeom prst="rect">
              <a:avLst/>
            </a:prstGeom>
            <a:solidFill>
              <a:srgbClr val="CC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2791464" y="4329286"/>
              <a:ext cx="470947" cy="825600"/>
              <a:chOff x="2791464" y="4329286"/>
              <a:chExt cx="470947" cy="825600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2915816" y="4329286"/>
                <a:ext cx="346595" cy="288000"/>
                <a:chOff x="2278161" y="4329286"/>
                <a:chExt cx="984250" cy="288000"/>
              </a:xfrm>
            </p:grpSpPr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278161" y="4329286"/>
                  <a:ext cx="0" cy="28800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>
                  <a:off x="2278161" y="4329286"/>
                  <a:ext cx="984250" cy="0"/>
                </a:xfrm>
                <a:prstGeom prst="line">
                  <a:avLst/>
                </a:prstGeom>
                <a:no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</p:grpSp>
          <p:sp>
            <p:nvSpPr>
              <p:cNvPr id="19" name="Line 11"/>
              <p:cNvSpPr>
                <a:spLocks noChangeShapeType="1"/>
              </p:cNvSpPr>
              <p:nvPr/>
            </p:nvSpPr>
            <p:spPr bwMode="auto">
              <a:xfrm>
                <a:off x="3262411" y="4329286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2938664" y="4938886"/>
                <a:ext cx="0" cy="21600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935479" y="5147360"/>
                <a:ext cx="288033" cy="0"/>
              </a:xfrm>
              <a:prstGeom prst="lin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2791464" y="4633472"/>
                <a:ext cx="280987" cy="304800"/>
              </a:xfrm>
              <a:prstGeom prst="ellipse">
                <a:avLst/>
              </a:pr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/>
                  <a:t>V</a:t>
                </a:r>
              </a:p>
            </p:txBody>
          </p:sp>
        </p:grp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884367" y="3549201"/>
            <a:ext cx="5212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Mirror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8083150" y="4183517"/>
            <a:ext cx="5212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Mirror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 flipH="1">
            <a:off x="7740351" y="4298422"/>
            <a:ext cx="387350" cy="2540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H="1">
            <a:off x="7740351" y="3722358"/>
            <a:ext cx="216024" cy="8877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flipH="1">
            <a:off x="7749877" y="3866374"/>
            <a:ext cx="206498" cy="15876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 flipH="1" flipV="1">
            <a:off x="7812359" y="4514446"/>
            <a:ext cx="291356" cy="21580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6160938" y="3284984"/>
            <a:ext cx="6303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Incident</a:t>
            </a:r>
            <a:br>
              <a:rPr lang="en-US" sz="1000" dirty="0"/>
            </a:br>
            <a:r>
              <a:rPr lang="en-US" sz="1000" dirty="0"/>
              <a:t>IR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089084" y="3304599"/>
            <a:ext cx="723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Reflected</a:t>
            </a:r>
            <a:br>
              <a:rPr lang="en-US" sz="1000" dirty="0"/>
            </a:br>
            <a:r>
              <a:rPr lang="en-US" sz="1000" dirty="0"/>
              <a:t>IR</a:t>
            </a:r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6776367" y="3290310"/>
            <a:ext cx="0" cy="46800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7092279" y="3290310"/>
            <a:ext cx="0" cy="468000"/>
          </a:xfrm>
          <a:prstGeom prst="line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8028383" y="4416150"/>
            <a:ext cx="667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Detector</a:t>
            </a:r>
            <a:endParaRPr lang="en-US" sz="1200" dirty="0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884367" y="3722358"/>
            <a:ext cx="9669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Silicon Nitride</a:t>
            </a:r>
          </a:p>
        </p:txBody>
      </p:sp>
      <p:pic>
        <p:nvPicPr>
          <p:cNvPr id="43" name="Picture 33" descr="DeviceZoom"/>
          <p:cNvPicPr>
            <a:picLocks noChangeAspect="1" noChangeArrowheads="1"/>
          </p:cNvPicPr>
          <p:nvPr/>
        </p:nvPicPr>
        <p:blipFill>
          <a:blip r:embed="rId4" cstate="print"/>
          <a:srcRect l="16384" t="17738" r="36371" b="19722"/>
          <a:stretch>
            <a:fillRect/>
          </a:stretch>
        </p:blipFill>
        <p:spPr bwMode="auto">
          <a:xfrm>
            <a:off x="3851920" y="3501008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1"/>
          <p:cNvPicPr>
            <a:picLocks noChangeArrowheads="1"/>
          </p:cNvPicPr>
          <p:nvPr/>
        </p:nvPicPr>
        <p:blipFill>
          <a:blip r:embed="rId5" cstate="print">
            <a:grayscl/>
          </a:blip>
          <a:srcRect r="20712" b="6904"/>
          <a:stretch>
            <a:fillRect/>
          </a:stretch>
        </p:blipFill>
        <p:spPr bwMode="auto">
          <a:xfrm>
            <a:off x="179513" y="3609152"/>
            <a:ext cx="1656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560" y="3609152"/>
            <a:ext cx="1655328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824" y="4681712"/>
            <a:ext cx="1930053" cy="121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7279729" y="4744194"/>
            <a:ext cx="144016" cy="144016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7164288" y="4581128"/>
            <a:ext cx="8640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d = 1700nm</a:t>
            </a:r>
            <a:endParaRPr lang="en-US" sz="1000" dirty="0"/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6228184" y="4581128"/>
            <a:ext cx="8640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i="1" dirty="0" smtClean="0"/>
              <a:t>d = 900nm</a:t>
            </a:r>
            <a:endParaRPr lang="en-US" sz="1000" dirty="0"/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>
            <a:off x="6372200" y="4763244"/>
            <a:ext cx="72008" cy="177924"/>
          </a:xfrm>
          <a:prstGeom prst="lin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AU"/>
          </a:p>
        </p:txBody>
      </p:sp>
      <p:pic>
        <p:nvPicPr>
          <p:cNvPr id="42" name="Picture 58" descr="array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857479"/>
            <a:ext cx="1368152" cy="9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BF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4"/>
            <a:ext cx="63923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en-AU" i="1" dirty="0" err="1" smtClean="0">
                <a:latin typeface="+mn-lt"/>
              </a:rPr>
              <a:t>OptoFab</a:t>
            </a:r>
            <a:r>
              <a:rPr lang="en-AU" i="1" dirty="0" smtClean="0">
                <a:latin typeface="+mn-lt"/>
              </a:rPr>
              <a:t> Node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817352" cy="5760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486" name="Picture 5" descr="MQ stacked RG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76672"/>
            <a:ext cx="6644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6" cstate="print"/>
          <a:srcRect t="10638" b="14896"/>
          <a:stretch>
            <a:fillRect/>
          </a:stretch>
        </p:blipFill>
        <p:spPr bwMode="auto">
          <a:xfrm>
            <a:off x="6741765" y="332656"/>
            <a:ext cx="8702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 descr="G:\Sales and Marketing\Industry Day 20081112\drafts\Wafer sma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412776"/>
            <a:ext cx="1896170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1985931"/>
              </p:ext>
            </p:extLst>
          </p:nvPr>
        </p:nvGraphicFramePr>
        <p:xfrm>
          <a:off x="92866" y="1370264"/>
          <a:ext cx="635134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98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expertise: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Optical materials, components and devices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Laser micro-machining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capabilities: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Advanced photolithography</a:t>
                      </a:r>
                      <a:r>
                        <a:rPr lang="en-US" sz="1400" baseline="0" dirty="0" smtClean="0"/>
                        <a:t> (e.g. </a:t>
                      </a:r>
                      <a:r>
                        <a:rPr lang="en-US" sz="1400" baseline="0" dirty="0" err="1" smtClean="0"/>
                        <a:t>photomask</a:t>
                      </a:r>
                      <a:r>
                        <a:rPr lang="en-US" sz="1400" baseline="0" dirty="0" smtClean="0"/>
                        <a:t> production)</a:t>
                      </a:r>
                      <a:endParaRPr lang="en-US" sz="1400" dirty="0" smtClean="0"/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Optical </a:t>
                      </a:r>
                      <a:r>
                        <a:rPr lang="en-US" sz="1400" dirty="0" err="1" smtClean="0"/>
                        <a:t>characterisation</a:t>
                      </a:r>
                      <a:r>
                        <a:rPr lang="en-US" sz="1400" dirty="0" smtClean="0"/>
                        <a:t>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Optical </a:t>
                      </a:r>
                      <a:r>
                        <a:rPr lang="en-US" sz="1400" dirty="0" err="1" smtClean="0"/>
                        <a:t>fibre</a:t>
                      </a:r>
                      <a:r>
                        <a:rPr lang="en-US" sz="1400" dirty="0" smtClean="0"/>
                        <a:t> and Lithium </a:t>
                      </a:r>
                      <a:r>
                        <a:rPr lang="en-US" sz="1400" dirty="0" err="1" smtClean="0"/>
                        <a:t>niobate</a:t>
                      </a:r>
                      <a:r>
                        <a:rPr lang="en-US" sz="1400" dirty="0" smtClean="0"/>
                        <a:t> device fabrication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Laser micro-machining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7" descr="Dec 2004 130 ed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2095" y="3573017"/>
            <a:ext cx="1001873" cy="2232248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07504" y="3501008"/>
            <a:ext cx="309634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Olympic torches </a:t>
            </a:r>
            <a:r>
              <a:rPr lang="en-US" sz="1400" i="1" dirty="0" smtClean="0">
                <a:latin typeface="+mn-lt"/>
                <a:ea typeface="Times" charset="0"/>
              </a:rPr>
              <a:t>for the Sydney 2000 and Athens 2004 Olympics</a:t>
            </a:r>
          </a:p>
          <a:p>
            <a:endParaRPr lang="en-US" sz="800" i="1" dirty="0" smtClean="0">
              <a:latin typeface="+mn-lt"/>
              <a:ea typeface="Times" charset="0"/>
            </a:endParaRPr>
          </a:p>
          <a:p>
            <a:r>
              <a:rPr lang="en-US" sz="1400" i="1" dirty="0" smtClean="0">
                <a:latin typeface="+mn-lt"/>
                <a:ea typeface="Times" charset="0"/>
              </a:rPr>
              <a:t>Nozzle outlet were laser machined by the frequency doubled </a:t>
            </a:r>
            <a:r>
              <a:rPr lang="en-US" sz="1400" i="1" dirty="0" err="1" smtClean="0">
                <a:latin typeface="+mn-lt"/>
                <a:ea typeface="Times" charset="0"/>
              </a:rPr>
              <a:t>Nd:YAG</a:t>
            </a:r>
            <a:r>
              <a:rPr lang="en-US" sz="1400" i="1" dirty="0" smtClean="0">
                <a:latin typeface="+mn-lt"/>
                <a:ea typeface="Times" charset="0"/>
              </a:rPr>
              <a:t> laser</a:t>
            </a:r>
          </a:p>
          <a:p>
            <a:endParaRPr lang="en-US" sz="1400" i="1" dirty="0" smtClean="0">
              <a:latin typeface="+mn-lt"/>
              <a:ea typeface="Times" charset="0"/>
            </a:endParaRPr>
          </a:p>
          <a:p>
            <a:endParaRPr lang="en-US" sz="1400" i="1" dirty="0" smtClean="0">
              <a:latin typeface="+mn-lt"/>
              <a:ea typeface="Times" charset="0"/>
            </a:endParaRPr>
          </a:p>
        </p:txBody>
      </p:sp>
      <p:pic>
        <p:nvPicPr>
          <p:cNvPr id="65537" name="Picture 1" descr="C:\Documents and Settings\cqctadmin\Desktop\UoW Visit\IMAG01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573017"/>
            <a:ext cx="3666114" cy="2232247"/>
          </a:xfrm>
          <a:prstGeom prst="roundRect">
            <a:avLst>
              <a:gd name="adj" fmla="val 0"/>
            </a:avLst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211960" y="53012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1400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641" y="3118262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211960" y="530120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AU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bostonscientific.mediaroom.com/file.php/117/Taxus_Atom.jpg"/>
          <p:cNvPicPr>
            <a:picLocks noChangeAspect="1" noChangeArrowheads="1"/>
          </p:cNvPicPr>
          <p:nvPr/>
        </p:nvPicPr>
        <p:blipFill>
          <a:blip r:embed="rId3" cstate="print"/>
          <a:srcRect t="13335" b="19991"/>
          <a:stretch>
            <a:fillRect/>
          </a:stretch>
        </p:blipFill>
        <p:spPr bwMode="auto">
          <a:xfrm>
            <a:off x="5508104" y="4725144"/>
            <a:ext cx="2521935" cy="72008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Materials Node</a:t>
            </a:r>
          </a:p>
        </p:txBody>
      </p:sp>
      <p:pic>
        <p:nvPicPr>
          <p:cNvPr id="25604" name="Picture 4" descr="UNew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60648"/>
            <a:ext cx="8809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 descr="uow-tit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209907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3674553"/>
              </p:ext>
            </p:extLst>
          </p:nvPr>
        </p:nvGraphicFramePr>
        <p:xfrm>
          <a:off x="88454" y="1349911"/>
          <a:ext cx="6355754" cy="17998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218"/>
                <a:gridCol w="4824536"/>
              </a:tblGrid>
              <a:tr h="854953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expertise: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 algn="l" defTabSz="914400" rtl="0" eaLnBrk="1" latinLnBrk="0" hangingPunct="1">
                        <a:buFont typeface="Calibri" pitchFamily="34" charset="0"/>
                        <a:buChar char="–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Novel polymer and ceramic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nanomaterials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-180975" algn="l" defTabSz="914400" rtl="0" eaLnBrk="1" latinLnBrk="0" hangingPunct="1">
                        <a:buFont typeface="Calibri" pitchFamily="34" charset="0"/>
                        <a:buChar char="–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Organic Electronic devices</a:t>
                      </a:r>
                    </a:p>
                    <a:p>
                      <a:pPr marL="180975" indent="-180975" algn="l" defTabSz="914400" rtl="0" eaLnBrk="1" latinLnBrk="0" hangingPunct="1">
                        <a:buFont typeface="Calibri" pitchFamily="34" charset="0"/>
                        <a:buChar char="–"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Batteries and Energy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capabilities: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Design and fabrication of organic/ inorganic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nanostructured</a:t>
                      </a:r>
                      <a:r>
                        <a:rPr lang="en-US" sz="1400" baseline="0" dirty="0" smtClean="0">
                          <a:latin typeface="+mn-lt"/>
                        </a:rPr>
                        <a:t> materials/devices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Pilot-scale fabrication for proof of concept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Inkjet </a:t>
                      </a:r>
                      <a:r>
                        <a:rPr lang="en-US" sz="1400" baseline="0" dirty="0" smtClean="0">
                          <a:latin typeface="+mn-lt"/>
                        </a:rPr>
                        <a:t>printing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" name="Picture 6" descr="http://t2.gstatic.com/images?q=tbn:ANd9GcSHksGb6_rcyRBWdNQ_-Q5QMyHw75pGjMbKCYtFqldNM0gpnlngb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664296" cy="166416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2915815" y="3717032"/>
            <a:ext cx="24896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“Solar Paint” </a:t>
            </a:r>
          </a:p>
          <a:p>
            <a:r>
              <a:rPr lang="en-US" sz="1400" i="1" dirty="0" smtClean="0">
                <a:latin typeface="+mn-lt"/>
                <a:ea typeface="Times" charset="0"/>
              </a:rPr>
              <a:t>–  a water soluble organic photovoltaic paint made by Prof. </a:t>
            </a:r>
            <a:r>
              <a:rPr lang="en-US" sz="1400" i="1" dirty="0" err="1" smtClean="0">
                <a:latin typeface="+mn-lt"/>
                <a:ea typeface="Times" charset="0"/>
              </a:rPr>
              <a:t>Dastoor’s</a:t>
            </a:r>
            <a:r>
              <a:rPr lang="en-US" sz="1400" i="1" dirty="0" smtClean="0">
                <a:latin typeface="+mn-lt"/>
                <a:ea typeface="Times" charset="0"/>
              </a:rPr>
              <a:t> group at </a:t>
            </a:r>
            <a:r>
              <a:rPr lang="en-US" sz="1400" i="1" dirty="0" err="1" smtClean="0">
                <a:latin typeface="+mn-lt"/>
                <a:ea typeface="Times" charset="0"/>
              </a:rPr>
              <a:t>UoN</a:t>
            </a:r>
            <a:r>
              <a:rPr lang="en-US" sz="1400" i="1" dirty="0" smtClean="0">
                <a:latin typeface="+mn-lt"/>
                <a:ea typeface="Times" charset="0"/>
              </a:rPr>
              <a:t>. </a:t>
            </a:r>
          </a:p>
          <a:p>
            <a:endParaRPr lang="en-US" sz="1400" i="1" dirty="0">
              <a:latin typeface="+mn-lt"/>
              <a:ea typeface="Times" charset="0"/>
            </a:endParaRPr>
          </a:p>
          <a:p>
            <a:r>
              <a:rPr lang="en-US" sz="1400" i="1" dirty="0" smtClean="0">
                <a:latin typeface="+mn-lt"/>
                <a:ea typeface="Times" charset="0"/>
              </a:rPr>
              <a:t>Top 5 finalist on ABC’s hit show </a:t>
            </a:r>
          </a:p>
          <a:p>
            <a:r>
              <a:rPr lang="en-US" sz="1400" i="1" dirty="0" smtClean="0">
                <a:latin typeface="+mn-lt"/>
                <a:ea typeface="Times" charset="0"/>
              </a:rPr>
              <a:t>“The New Inventors”</a:t>
            </a:r>
          </a:p>
        </p:txBody>
      </p:sp>
      <p:pic>
        <p:nvPicPr>
          <p:cNvPr id="52226" name="Picture 2" descr="Boston Scientific"/>
          <p:cNvPicPr>
            <a:picLocks noChangeAspect="1" noChangeArrowheads="1"/>
          </p:cNvPicPr>
          <p:nvPr/>
        </p:nvPicPr>
        <p:blipFill>
          <a:blip r:embed="rId7" cstate="print"/>
          <a:srcRect b="32299"/>
          <a:stretch>
            <a:fillRect/>
          </a:stretch>
        </p:blipFill>
        <p:spPr bwMode="auto">
          <a:xfrm>
            <a:off x="5763236" y="4196125"/>
            <a:ext cx="1761092" cy="52901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97979" y="3193231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2924944"/>
            <a:ext cx="2520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</a:pPr>
            <a:r>
              <a:rPr lang="en-US" sz="1200" i="1" dirty="0" smtClean="0">
                <a:solidFill>
                  <a:srgbClr val="C63A5B"/>
                </a:solidFill>
                <a:latin typeface="Calibri" pitchFamily="34" charset="0"/>
                <a:cs typeface="+mn-cs"/>
              </a:rPr>
              <a:t>Australian Institute for Innovative Materials (AIIM) Processing &amp; </a:t>
            </a:r>
            <a:r>
              <a:rPr lang="en-US" sz="1200" i="1" dirty="0" smtClean="0">
                <a:solidFill>
                  <a:srgbClr val="C63A5B"/>
                </a:solidFill>
                <a:latin typeface="Calibri" pitchFamily="34" charset="0"/>
                <a:cs typeface="+mn-cs"/>
              </a:rPr>
              <a:t>Devices</a:t>
            </a:r>
            <a:endParaRPr lang="en-US" sz="1200" i="1" dirty="0" smtClean="0">
              <a:solidFill>
                <a:srgbClr val="C63A5B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18" name="Picture 3" descr="C:\Documents and Settings\cqctadmin\Desktop\UoW Visit\IMAG0123.jpg"/>
          <p:cNvPicPr>
            <a:picLocks noChangeAspect="1" noChangeArrowheads="1"/>
          </p:cNvPicPr>
          <p:nvPr/>
        </p:nvPicPr>
        <p:blipFill>
          <a:blip r:embed="rId8" cstate="print"/>
          <a:srcRect l="9900" r="9965" b="17324"/>
          <a:stretch>
            <a:fillRect/>
          </a:stretch>
        </p:blipFill>
        <p:spPr bwMode="auto">
          <a:xfrm>
            <a:off x="6588224" y="1484784"/>
            <a:ext cx="2304256" cy="1421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125760"/>
            <a:ext cx="8229600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Queensland Node</a:t>
            </a:r>
          </a:p>
        </p:txBody>
      </p:sp>
      <p:pic>
        <p:nvPicPr>
          <p:cNvPr id="22531" name="Picture 4" descr="UQlogoA-colour-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240" y="361231"/>
            <a:ext cx="792896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gu_logo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666965"/>
            <a:ext cx="1512168" cy="38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4393960"/>
              </p:ext>
            </p:extLst>
          </p:nvPr>
        </p:nvGraphicFramePr>
        <p:xfrm>
          <a:off x="111916" y="1370264"/>
          <a:ext cx="669233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7756"/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expertise: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Bio-Micro-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Devices Design, Fabrication and </a:t>
                      </a:r>
                      <a:r>
                        <a:rPr lang="en-US" sz="14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Characterisation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None/>
                        <a:tabLst/>
                        <a:defRPr/>
                      </a:pPr>
                      <a:endParaRPr lang="en-U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capabilities: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Advanced </a:t>
                      </a:r>
                      <a:r>
                        <a:rPr lang="en-US" sz="1400" dirty="0" err="1" smtClean="0"/>
                        <a:t>photoresist</a:t>
                      </a:r>
                      <a:r>
                        <a:rPr lang="en-US" sz="1400" dirty="0" smtClean="0"/>
                        <a:t> synthesis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Bio-</a:t>
                      </a:r>
                      <a:r>
                        <a:rPr lang="en-US" sz="1400" dirty="0" err="1" smtClean="0"/>
                        <a:t>nano</a:t>
                      </a:r>
                      <a:r>
                        <a:rPr lang="en-US" sz="1400" dirty="0" smtClean="0"/>
                        <a:t> device fabrication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Functional organic/polymer and bio-inspired </a:t>
                      </a:r>
                      <a:r>
                        <a:rPr lang="en-US" sz="1400" dirty="0" err="1" smtClean="0"/>
                        <a:t>nanomaterials</a:t>
                      </a:r>
                      <a:endParaRPr lang="en-US" sz="1400" dirty="0" smtClean="0"/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fr-FR" sz="1400" dirty="0" smtClean="0"/>
                        <a:t>Surface and </a:t>
                      </a:r>
                      <a:r>
                        <a:rPr lang="fr-FR" sz="1400" dirty="0" err="1" smtClean="0"/>
                        <a:t>device</a:t>
                      </a:r>
                      <a:r>
                        <a:rPr lang="fr-FR" sz="1400" dirty="0" smtClean="0"/>
                        <a:t> </a:t>
                      </a:r>
                      <a:r>
                        <a:rPr lang="fr-FR" sz="1400" dirty="0" err="1" smtClean="0"/>
                        <a:t>characterisation</a:t>
                      </a:r>
                      <a:endParaRPr lang="en-US" sz="1400" dirty="0" smtClean="0"/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dirty="0" smtClean="0"/>
                        <a:t>Fabrication and Processing of Silica</a:t>
                      </a:r>
                      <a:r>
                        <a:rPr lang="en-US" sz="1400" baseline="0" dirty="0" smtClean="0"/>
                        <a:t> Carbide (</a:t>
                      </a:r>
                      <a:r>
                        <a:rPr lang="en-US" sz="1400" baseline="0" dirty="0" err="1" smtClean="0"/>
                        <a:t>SiC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107504" y="3212976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4984" y="3741058"/>
            <a:ext cx="3219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Non Invasive Saliva diagnostic device </a:t>
            </a:r>
            <a:r>
              <a:rPr lang="en-US" sz="1400" i="1" dirty="0" smtClean="0">
                <a:latin typeface="+mn-lt"/>
                <a:ea typeface="Times" charset="0"/>
              </a:rPr>
              <a:t>: </a:t>
            </a:r>
          </a:p>
          <a:p>
            <a:r>
              <a:rPr lang="en-US" sz="1400" i="1" dirty="0" smtClean="0">
                <a:latin typeface="+mn-lt"/>
                <a:ea typeface="Times" charset="0"/>
              </a:rPr>
              <a:t>For early detection of cardiovascular diseases. Immunoassay of biomarkers performed in 15min rather than 2 hrs.</a:t>
            </a:r>
          </a:p>
        </p:txBody>
      </p:sp>
      <p:grpSp>
        <p:nvGrpSpPr>
          <p:cNvPr id="117763" name="Group 3"/>
          <p:cNvGrpSpPr>
            <a:grpSpLocks/>
          </p:cNvGrpSpPr>
          <p:nvPr/>
        </p:nvGrpSpPr>
        <p:grpSpPr bwMode="auto">
          <a:xfrm flipV="1">
            <a:off x="3174661" y="3741059"/>
            <a:ext cx="2549467" cy="1584176"/>
            <a:chOff x="2789" y="2354"/>
            <a:chExt cx="1447" cy="940"/>
          </a:xfrm>
        </p:grpSpPr>
        <p:sp>
          <p:nvSpPr>
            <p:cNvPr id="117762" name="AutoShape 2"/>
            <p:cNvSpPr>
              <a:spLocks noChangeAspect="1" noChangeArrowheads="1" noTextEdit="1"/>
            </p:cNvSpPr>
            <p:nvPr/>
          </p:nvSpPr>
          <p:spPr bwMode="auto">
            <a:xfrm>
              <a:off x="2789" y="2354"/>
              <a:ext cx="1406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17764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r="10687"/>
            <a:stretch>
              <a:fillRect/>
            </a:stretch>
          </p:blipFill>
          <p:spPr bwMode="auto">
            <a:xfrm>
              <a:off x="2789" y="2354"/>
              <a:ext cx="1447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Picture 11" descr="IMG_0438"/>
          <p:cNvPicPr>
            <a:picLocks noChangeAspect="1" noChangeArrowheads="1"/>
          </p:cNvPicPr>
          <p:nvPr/>
        </p:nvPicPr>
        <p:blipFill>
          <a:blip r:embed="rId6" cstate="print">
            <a:lum bright="-6000" contrast="66000"/>
          </a:blip>
          <a:srcRect/>
          <a:stretch>
            <a:fillRect/>
          </a:stretch>
        </p:blipFill>
        <p:spPr bwMode="auto">
          <a:xfrm>
            <a:off x="222333" y="3741059"/>
            <a:ext cx="2760308" cy="1584176"/>
          </a:xfrm>
          <a:prstGeom prst="rect">
            <a:avLst/>
          </a:prstGeom>
          <a:noFill/>
        </p:spPr>
      </p:pic>
      <p:pic>
        <p:nvPicPr>
          <p:cNvPr id="17" name="Picture 18" descr="mix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4541" y="3741059"/>
            <a:ext cx="1533789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169168" y="116632"/>
            <a:ext cx="5266928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South Australian Node</a:t>
            </a:r>
          </a:p>
        </p:txBody>
      </p:sp>
      <p:pic>
        <p:nvPicPr>
          <p:cNvPr id="10" name="Picture 12" descr="unisablue-bi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260648"/>
            <a:ext cx="5154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761" y="432048"/>
            <a:ext cx="1034479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923534"/>
              </p:ext>
            </p:extLst>
          </p:nvPr>
        </p:nvGraphicFramePr>
        <p:xfrm>
          <a:off x="35496" y="1329720"/>
          <a:ext cx="6768752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525658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expertise: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Microfluidic devices</a:t>
                      </a:r>
                      <a:endParaRPr lang="en-US" sz="140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Micro and </a:t>
                      </a:r>
                      <a:r>
                        <a:rPr lang="en-US" sz="14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scale patterning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endParaRPr lang="en-US" sz="14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Key capabilities: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Prototyping and replication of  micro-scale channels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Chemical and physical surface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functionalisation</a:t>
                      </a:r>
                      <a:r>
                        <a:rPr lang="en-US" sz="1400" baseline="0" dirty="0" smtClean="0">
                          <a:latin typeface="+mn-lt"/>
                        </a:rPr>
                        <a:t> and </a:t>
                      </a:r>
                      <a:r>
                        <a:rPr lang="en-US" sz="1400" baseline="0" dirty="0" err="1" smtClean="0">
                          <a:latin typeface="+mn-lt"/>
                        </a:rPr>
                        <a:t>characterisation</a:t>
                      </a:r>
                      <a:endParaRPr lang="en-US" sz="1400" baseline="0" dirty="0" smtClean="0">
                        <a:latin typeface="+mn-lt"/>
                      </a:endParaRP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–"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</a:rPr>
                        <a:t>Texturing and patterning of surfaces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3140968"/>
            <a:ext cx="36837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http://anfforgau.melbourneitwebsites.com/images/r_-sa_chip-in-hand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16375"/>
            <a:ext cx="2318254" cy="1652585"/>
          </a:xfrm>
          <a:prstGeom prst="round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292080" y="3324091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  <a:ea typeface="Times" charset="0"/>
              </a:rPr>
              <a:t>Solvent Extraction Microchip </a:t>
            </a:r>
            <a:r>
              <a:rPr lang="en-US" sz="1400" i="1" dirty="0" smtClean="0">
                <a:latin typeface="+mn-lt"/>
                <a:ea typeface="Times" charset="0"/>
              </a:rPr>
              <a:t>- a schematic of a chip created by the Ian </a:t>
            </a:r>
            <a:r>
              <a:rPr lang="en-US" sz="1400" i="1" dirty="0" err="1" smtClean="0">
                <a:latin typeface="+mn-lt"/>
                <a:ea typeface="Times" charset="0"/>
              </a:rPr>
              <a:t>Wark</a:t>
            </a:r>
            <a:r>
              <a:rPr lang="en-US" sz="1400" i="1" dirty="0" smtClean="0">
                <a:latin typeface="+mn-lt"/>
                <a:ea typeface="Times" charset="0"/>
              </a:rPr>
              <a:t> institute.</a:t>
            </a:r>
          </a:p>
          <a:p>
            <a:endParaRPr lang="en-US" sz="1400" i="1" dirty="0" smtClean="0">
              <a:latin typeface="+mn-lt"/>
              <a:ea typeface="Times" charset="0"/>
            </a:endParaRPr>
          </a:p>
          <a:p>
            <a:r>
              <a:rPr lang="en-US" sz="1400" i="1" dirty="0" smtClean="0">
                <a:latin typeface="+mn-lt"/>
                <a:ea typeface="Times" charset="0"/>
              </a:rPr>
              <a:t>Has the ability to process 100x faster than large scale solvent extraction.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03955" y="4965724"/>
            <a:ext cx="29404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latin typeface="+mn-lt"/>
              </a:rPr>
              <a:t>Priest, C., et al., Microﬂuidic extraction of             copper from particle-laden solutions,                                           Int. J. Miner. Process. (2010),</a:t>
            </a:r>
          </a:p>
          <a:p>
            <a:r>
              <a:rPr lang="en-US" sz="1100" dirty="0" smtClean="0">
                <a:latin typeface="+mn-lt"/>
                <a:hlinkClick r:id="rId7"/>
              </a:rPr>
              <a:t>http://dx.doi.org/10.1016/j.minpro.2010.11.005</a:t>
            </a:r>
            <a:endParaRPr lang="en-US" sz="1100" dirty="0" smtClean="0">
              <a:latin typeface="+mn-lt"/>
            </a:endParaRPr>
          </a:p>
          <a:p>
            <a:endParaRPr lang="en-US" sz="110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21" y="3035052"/>
            <a:ext cx="129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User highlights</a:t>
            </a:r>
            <a:endParaRPr lang="en-US" sz="1400" b="1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latin typeface="+mn-lt"/>
                <a:cs typeface="Arial" pitchFamily="34" charset="0"/>
              </a:rPr>
              <a:t>Outline</a:t>
            </a:r>
            <a:endParaRPr lang="en-US" i="1" dirty="0">
              <a:latin typeface="+mn-lt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78488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-447675">
              <a:lnSpc>
                <a:spcPct val="200000"/>
              </a:lnSpc>
              <a:buBlip>
                <a:blip r:embed="rId3"/>
              </a:buBlip>
            </a:pPr>
            <a:r>
              <a:rPr lang="en-US" sz="3200" dirty="0" smtClean="0">
                <a:latin typeface="+mn-lt"/>
              </a:rPr>
              <a:t>What is ANFF?</a:t>
            </a:r>
          </a:p>
          <a:p>
            <a:pPr marL="447675" indent="-447675">
              <a:lnSpc>
                <a:spcPct val="200000"/>
              </a:lnSpc>
              <a:buBlip>
                <a:blip r:embed="rId3"/>
              </a:buBlip>
            </a:pPr>
            <a:r>
              <a:rPr lang="en-US" sz="3200" dirty="0" smtClean="0">
                <a:latin typeface="+mn-lt"/>
              </a:rPr>
              <a:t>What can ANFF do for you?</a:t>
            </a:r>
          </a:p>
          <a:p>
            <a:pPr marL="447675" indent="-447675">
              <a:lnSpc>
                <a:spcPct val="200000"/>
              </a:lnSpc>
              <a:buBlip>
                <a:blip r:embed="rId3"/>
              </a:buBlip>
            </a:pPr>
            <a:r>
              <a:rPr lang="en-US" sz="3200" dirty="0" smtClean="0">
                <a:latin typeface="+mn-lt"/>
              </a:rPr>
              <a:t>Around the Nodes</a:t>
            </a:r>
          </a:p>
          <a:p>
            <a:pPr marL="447675" indent="-447675">
              <a:lnSpc>
                <a:spcPct val="200000"/>
              </a:lnSpc>
              <a:buBlip>
                <a:blip r:embed="rId3"/>
              </a:buBlip>
            </a:pPr>
            <a:r>
              <a:rPr lang="en-US" sz="3200" dirty="0" smtClean="0">
                <a:latin typeface="+mn-lt"/>
              </a:rPr>
              <a:t>Accessing ANFF</a:t>
            </a:r>
            <a:endParaRPr lang="en-US" sz="3200" dirty="0">
              <a:latin typeface="+mn-lt"/>
            </a:endParaRPr>
          </a:p>
        </p:txBody>
      </p:sp>
      <p:pic>
        <p:nvPicPr>
          <p:cNvPr id="7" name="Picture 4" descr="ANFF_logo_col_150_rgb.jpg"/>
          <p:cNvPicPr>
            <a:picLocks noChangeAspect="1"/>
          </p:cNvPicPr>
          <p:nvPr/>
        </p:nvPicPr>
        <p:blipFill>
          <a:blip r:embed="rId4" cstate="print"/>
          <a:srcRect t="8020"/>
          <a:stretch>
            <a:fillRect/>
          </a:stretch>
        </p:blipFill>
        <p:spPr bwMode="auto">
          <a:xfrm>
            <a:off x="7740352" y="69007"/>
            <a:ext cx="1403648" cy="13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AU" i="1" dirty="0" smtClean="0">
                <a:latin typeface="+mn-lt"/>
              </a:rPr>
              <a:t>Victorian Node</a:t>
            </a:r>
          </a:p>
        </p:txBody>
      </p:sp>
      <p:pic>
        <p:nvPicPr>
          <p:cNvPr id="7" name="Picture 22"/>
          <p:cNvPicPr>
            <a:picLocks noChangeAspect="1" noChangeArrowheads="1"/>
          </p:cNvPicPr>
          <p:nvPr/>
        </p:nvPicPr>
        <p:blipFill>
          <a:blip r:embed="rId3" cstate="print"/>
          <a:srcRect t="26374" b="29456"/>
          <a:stretch>
            <a:fillRect/>
          </a:stretch>
        </p:blipFill>
        <p:spPr bwMode="auto">
          <a:xfrm>
            <a:off x="5868144" y="116632"/>
            <a:ext cx="9781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20050920_csiro6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51811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eakin_red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88640"/>
            <a:ext cx="586613" cy="5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UOM logo med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83585" y="548680"/>
            <a:ext cx="864096" cy="28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latrobe_university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3110" y="952153"/>
            <a:ext cx="648072" cy="24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RMITlogo.gif"/>
          <p:cNvPicPr>
            <a:picLocks noChangeAspect="1"/>
          </p:cNvPicPr>
          <p:nvPr/>
        </p:nvPicPr>
        <p:blipFill>
          <a:blip r:embed="rId8" cstate="print"/>
          <a:srcRect l="13332" t="18445" r="13341" b="13922"/>
          <a:stretch>
            <a:fillRect/>
          </a:stretch>
        </p:blipFill>
        <p:spPr bwMode="auto">
          <a:xfrm>
            <a:off x="6948264" y="145207"/>
            <a:ext cx="809329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Swin logo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01804" y="548680"/>
            <a:ext cx="64807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8664931"/>
              </p:ext>
            </p:extLst>
          </p:nvPr>
        </p:nvGraphicFramePr>
        <p:xfrm>
          <a:off x="92866" y="1370264"/>
          <a:ext cx="5994485" cy="1776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4798"/>
                <a:gridCol w="4539687"/>
              </a:tblGrid>
              <a:tr h="618576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expertise: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Calibri" pitchFamily="34" charset="0"/>
                        <a:buNone/>
                      </a:pPr>
                      <a:r>
                        <a:rPr lang="en-US" sz="1400" i="0" dirty="0" smtClean="0"/>
                        <a:t>Unique facility comprising of both </a:t>
                      </a:r>
                      <a:r>
                        <a:rPr lang="en-US" sz="1400" i="0" baseline="0" dirty="0" smtClean="0"/>
                        <a:t>biological and non-biological </a:t>
                      </a:r>
                      <a:r>
                        <a:rPr lang="en-US" sz="1400" i="0" baseline="0" dirty="0" err="1" smtClean="0"/>
                        <a:t>nano</a:t>
                      </a:r>
                      <a:r>
                        <a:rPr lang="en-US" sz="1400" i="0" baseline="0" dirty="0" smtClean="0"/>
                        <a:t>-fabrication techniques</a:t>
                      </a:r>
                      <a:endParaRPr lang="en-US" sz="14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A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Key capabilities: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lang="en-US" sz="1400" dirty="0" smtClean="0"/>
                        <a:t>Photo- and electron beam lithography</a:t>
                      </a:r>
                    </a:p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lang="en-US" sz="1400" dirty="0" smtClean="0"/>
                        <a:t>Advanced deposition and </a:t>
                      </a:r>
                      <a:r>
                        <a:rPr lang="en-US" sz="1400" dirty="0" smtClean="0"/>
                        <a:t>etching</a:t>
                      </a:r>
                    </a:p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lang="en-US" sz="1400" dirty="0" smtClean="0"/>
                        <a:t>Rapid prototyping</a:t>
                      </a:r>
                      <a:endParaRPr lang="en-US" sz="1400" dirty="0" smtClean="0"/>
                    </a:p>
                    <a:p>
                      <a:pPr marL="180975" indent="-180975">
                        <a:buFont typeface="Calibri" pitchFamily="34" charset="0"/>
                        <a:buChar char="–"/>
                      </a:pPr>
                      <a:r>
                        <a:rPr lang="en-US" sz="1400" dirty="0" smtClean="0"/>
                        <a:t>Novel techniques such as embossing, inkjet printing and electroforming.</a:t>
                      </a:r>
                      <a:endParaRPr lang="en-US" sz="14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" name="Rectangle 40"/>
          <p:cNvSpPr/>
          <p:nvPr/>
        </p:nvSpPr>
        <p:spPr>
          <a:xfrm>
            <a:off x="102978" y="3284984"/>
            <a:ext cx="1732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b="1" dirty="0" smtClean="0">
                <a:latin typeface="+mn-lt"/>
                <a:cs typeface="+mn-cs"/>
              </a:rPr>
              <a:t>Flagship instruments</a:t>
            </a:r>
            <a:endParaRPr lang="en-US" sz="1400" b="1" dirty="0" smtClean="0">
              <a:latin typeface="+mn-lt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36079" y="4494426"/>
            <a:ext cx="129614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EBL </a:t>
            </a:r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(</a:t>
            </a:r>
            <a:r>
              <a:rPr lang="en-US" sz="1100" dirty="0" err="1" smtClean="0">
                <a:solidFill>
                  <a:srgbClr val="666666"/>
                </a:solidFill>
                <a:latin typeface="+mn-lt"/>
              </a:rPr>
              <a:t>Vistec</a:t>
            </a:r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 EBPG5000PLUS)</a:t>
            </a: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&lt;10nm resolution</a:t>
            </a: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Fastest system in Australia.</a:t>
            </a:r>
            <a:endParaRPr lang="en-US" sz="1100" dirty="0">
              <a:latin typeface="+mn-lt"/>
            </a:endParaRPr>
          </a:p>
        </p:txBody>
      </p:sp>
      <p:pic>
        <p:nvPicPr>
          <p:cNvPr id="75782" name="Picture 6" descr="Helios Nanolab dual beam FIB/SEM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62522" y="3783871"/>
            <a:ext cx="486553" cy="648072"/>
          </a:xfrm>
          <a:prstGeom prst="round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1456606" y="4494426"/>
            <a:ext cx="127176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High res </a:t>
            </a: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dual-beam Helios </a:t>
            </a:r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FIB/ SEM</a:t>
            </a: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One of only 3 in Australia.</a:t>
            </a:r>
          </a:p>
        </p:txBody>
      </p:sp>
      <p:pic>
        <p:nvPicPr>
          <p:cNvPr id="75784" name="Picture 8" descr="Vistec electron beam lithography"/>
          <p:cNvPicPr>
            <a:picLocks noChangeAspect="1" noChangeArrowheads="1"/>
          </p:cNvPicPr>
          <p:nvPr/>
        </p:nvPicPr>
        <p:blipFill>
          <a:blip r:embed="rId11" cstate="print"/>
          <a:srcRect l="28410" t="15120" r="11379"/>
          <a:stretch>
            <a:fillRect/>
          </a:stretch>
        </p:blipFill>
        <p:spPr bwMode="auto">
          <a:xfrm>
            <a:off x="246186" y="3793396"/>
            <a:ext cx="692649" cy="648072"/>
          </a:xfrm>
          <a:prstGeom prst="roundRect">
            <a:avLst/>
          </a:prstGeom>
          <a:noFill/>
        </p:spPr>
      </p:pic>
      <p:pic>
        <p:nvPicPr>
          <p:cNvPr id="75786" name="Picture 10" descr="EVG620 UV Nano Imprint Lithography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9778" y="3658905"/>
            <a:ext cx="580677" cy="792088"/>
          </a:xfrm>
          <a:prstGeom prst="round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2665884" y="4494426"/>
            <a:ext cx="128661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Photolithography </a:t>
            </a:r>
            <a:endParaRPr lang="en-US" sz="1100" b="1" dirty="0" smtClean="0"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System </a:t>
            </a: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(EVG620 UV) </a:t>
            </a: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Can take up to 150mm substrates.</a:t>
            </a:r>
          </a:p>
        </p:txBody>
      </p:sp>
      <p:pic>
        <p:nvPicPr>
          <p:cNvPr id="75790" name="Picture 14" descr="Plasmalab 100 ICP38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7107" y="3776916"/>
            <a:ext cx="648072" cy="720080"/>
          </a:xfrm>
          <a:prstGeom prst="round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6525741" y="4515531"/>
            <a:ext cx="128661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DRIEs</a:t>
            </a:r>
          </a:p>
          <a:p>
            <a:endParaRPr lang="en-US" sz="800" b="1" dirty="0" smtClean="0">
              <a:solidFill>
                <a:srgbClr val="666666"/>
              </a:solidFill>
              <a:latin typeface="+mn-lt"/>
            </a:endParaRP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2xPlasmalab             100 ICP380</a:t>
            </a: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</p:txBody>
      </p:sp>
      <p:pic>
        <p:nvPicPr>
          <p:cNvPr id="75792" name="Picture 16" descr="Confocal Microscope A1Rsi MP"/>
          <p:cNvPicPr>
            <a:picLocks noChangeAspect="1" noChangeArrowheads="1"/>
          </p:cNvPicPr>
          <p:nvPr/>
        </p:nvPicPr>
        <p:blipFill>
          <a:blip r:embed="rId14" cstate="print"/>
          <a:srcRect l="9450" t="12741" r="8651" b="15057"/>
          <a:stretch>
            <a:fillRect/>
          </a:stretch>
        </p:blipFill>
        <p:spPr bwMode="auto">
          <a:xfrm>
            <a:off x="4046787" y="3793396"/>
            <a:ext cx="991169" cy="648072"/>
          </a:xfrm>
          <a:prstGeom prst="roundRect">
            <a:avLst/>
          </a:prstGeom>
          <a:noFill/>
        </p:spPr>
      </p:pic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14283" bIns="11426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57836" y="4494426"/>
            <a:ext cx="13897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Laser scanning </a:t>
            </a:r>
            <a:r>
              <a:rPr lang="en-US" sz="1100" b="1" dirty="0" err="1" smtClean="0">
                <a:solidFill>
                  <a:srgbClr val="666666"/>
                </a:solidFill>
                <a:latin typeface="+mn-lt"/>
              </a:rPr>
              <a:t>Confocal</a:t>
            </a:r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 microscope </a:t>
            </a:r>
          </a:p>
          <a:p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(Nikon A1Rsi MP)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416432" y="4506006"/>
            <a:ext cx="955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>
                <a:solidFill>
                  <a:srgbClr val="666666"/>
                </a:solidFill>
                <a:latin typeface="+mn-lt"/>
              </a:rPr>
              <a:t>Biologoical</a:t>
            </a:r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 AFM</a:t>
            </a:r>
          </a:p>
        </p:txBody>
      </p:sp>
      <p:pic>
        <p:nvPicPr>
          <p:cNvPr id="75795" name="Picture 19" descr="JPK BioAFM Nanowizard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08104" y="3793396"/>
            <a:ext cx="648071" cy="648072"/>
          </a:xfrm>
          <a:prstGeom prst="roundRect">
            <a:avLst/>
          </a:prstGeom>
          <a:noFill/>
        </p:spPr>
      </p:pic>
      <p:sp>
        <p:nvSpPr>
          <p:cNvPr id="62" name="Rectangle 61"/>
          <p:cNvSpPr/>
          <p:nvPr/>
        </p:nvSpPr>
        <p:spPr>
          <a:xfrm>
            <a:off x="7714381" y="4166145"/>
            <a:ext cx="14391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 smtClean="0">
              <a:solidFill>
                <a:srgbClr val="666666"/>
              </a:solidFill>
              <a:latin typeface="+mn-lt"/>
            </a:endParaRPr>
          </a:p>
          <a:p>
            <a:endParaRPr lang="en-US" sz="1100" dirty="0" smtClean="0">
              <a:solidFill>
                <a:srgbClr val="666666"/>
              </a:solidFill>
              <a:latin typeface="+mn-lt"/>
            </a:endParaRPr>
          </a:p>
          <a:p>
            <a:pPr marL="85725"/>
            <a:r>
              <a:rPr lang="en-US" sz="1100" b="1" dirty="0" smtClean="0">
                <a:solidFill>
                  <a:srgbClr val="666666"/>
                </a:solidFill>
                <a:latin typeface="+mn-lt"/>
              </a:rPr>
              <a:t>Deposition Equipments</a:t>
            </a:r>
            <a:endParaRPr lang="en-US" sz="1100" b="1" dirty="0" smtClean="0">
              <a:latin typeface="+mn-lt"/>
            </a:endParaRPr>
          </a:p>
          <a:p>
            <a:endParaRPr lang="en-US" sz="800" dirty="0" smtClean="0">
              <a:solidFill>
                <a:srgbClr val="666666"/>
              </a:solidFill>
              <a:latin typeface="+mn-lt"/>
            </a:endParaRPr>
          </a:p>
          <a:p>
            <a:pPr marL="85725" indent="-85725">
              <a:buFontTx/>
              <a:buChar char="-"/>
            </a:pPr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PECVD</a:t>
            </a:r>
          </a:p>
          <a:p>
            <a:pPr marL="85725" indent="-85725">
              <a:buFontTx/>
              <a:buChar char="-"/>
            </a:pPr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Ion assisted DC/RF Sputtering</a:t>
            </a:r>
          </a:p>
          <a:p>
            <a:pPr marL="85725" indent="-85725">
              <a:buFontTx/>
              <a:buChar char="-"/>
            </a:pPr>
            <a:r>
              <a:rPr lang="en-US" sz="1100" dirty="0" smtClean="0">
                <a:solidFill>
                  <a:srgbClr val="666666"/>
                </a:solidFill>
                <a:latin typeface="+mn-lt"/>
              </a:rPr>
              <a:t>E-Beam and Thermal Evaporator</a:t>
            </a:r>
          </a:p>
        </p:txBody>
      </p:sp>
      <p:pic>
        <p:nvPicPr>
          <p:cNvPr id="75798" name="Picture 22" descr="Plasmalab 100 PECV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821885" y="3750940"/>
            <a:ext cx="576064" cy="707496"/>
          </a:xfrm>
          <a:prstGeom prst="roundRect">
            <a:avLst/>
          </a:prstGeom>
          <a:noFill/>
        </p:spPr>
      </p:pic>
      <p:pic>
        <p:nvPicPr>
          <p:cNvPr id="74754" name="Picture 2" descr="http://nanomelbourne.com/assets/_dsc9457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96"/>
          <a:stretch/>
        </p:blipFill>
        <p:spPr bwMode="auto">
          <a:xfrm>
            <a:off x="5997965" y="1374676"/>
            <a:ext cx="3020454" cy="1522859"/>
          </a:xfrm>
          <a:prstGeom prst="roundRect">
            <a:avLst>
              <a:gd name="adj" fmla="val 1354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en-AU" sz="3600" i="1" dirty="0" smtClean="0">
                <a:latin typeface="+mn-lt"/>
              </a:rPr>
              <a:t>Melbourne Centre of Nanofabrication (MCN)</a:t>
            </a:r>
            <a:endParaRPr lang="en-AU" sz="3600" i="1" dirty="0" smtClean="0">
              <a:latin typeface="+mn-lt"/>
            </a:endParaRPr>
          </a:p>
        </p:txBody>
      </p:sp>
      <p:pic>
        <p:nvPicPr>
          <p:cNvPr id="138244" name="Picture 4" descr="MCN Facility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4752528" cy="3132484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179512" y="1556792"/>
            <a:ext cx="1835696" cy="1008112"/>
          </a:xfrm>
          <a:prstGeom prst="wedgeRoundRectCallout">
            <a:avLst>
              <a:gd name="adj1" fmla="val 82312"/>
              <a:gd name="adj2" fmla="val 1903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Photolithography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E-beam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SEM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164288" y="1556792"/>
            <a:ext cx="1835696" cy="1944216"/>
          </a:xfrm>
          <a:prstGeom prst="wedgeRoundRectCallout">
            <a:avLst>
              <a:gd name="adj1" fmla="val -81653"/>
              <a:gd name="adj2" fmla="val -12843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Polymer Electronics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PVD &amp; RIE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Electroplating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err="1" smtClean="0"/>
              <a:t>Characterisation</a:t>
            </a:r>
            <a:r>
              <a:rPr lang="en-US" sz="1400" b="1" dirty="0" smtClean="0"/>
              <a:t> Lab</a:t>
            </a:r>
          </a:p>
          <a:p>
            <a:pPr marL="180975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Wet Chemistry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430810" y="4581128"/>
            <a:ext cx="4320480" cy="1296144"/>
          </a:xfrm>
          <a:prstGeom prst="wedgeRoundRectCallout">
            <a:avLst>
              <a:gd name="adj1" fmla="val 41594"/>
              <a:gd name="adj2" fmla="val -12784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61950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PC2 Lab</a:t>
            </a:r>
          </a:p>
          <a:p>
            <a:pPr marL="361950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Microscopy </a:t>
            </a:r>
          </a:p>
          <a:p>
            <a:pPr marL="361950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Bio-</a:t>
            </a:r>
            <a:r>
              <a:rPr lang="en-US" sz="1400" b="1" dirty="0" err="1" smtClean="0"/>
              <a:t>chem</a:t>
            </a:r>
            <a:r>
              <a:rPr lang="en-US" sz="1400" b="1" dirty="0" smtClean="0"/>
              <a:t> lab</a:t>
            </a:r>
          </a:p>
          <a:p>
            <a:pPr marL="361950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err="1" smtClean="0"/>
              <a:t>Nanoparticle</a:t>
            </a:r>
            <a:r>
              <a:rPr lang="en-US" sz="1400" b="1" dirty="0" smtClean="0"/>
              <a:t> lab</a:t>
            </a:r>
          </a:p>
          <a:p>
            <a:pPr marL="361950" indent="-180975">
              <a:lnSpc>
                <a:spcPct val="112000"/>
              </a:lnSpc>
              <a:buFont typeface="Calibri" pitchFamily="34" charset="0"/>
              <a:buChar char="₋"/>
            </a:pPr>
            <a:r>
              <a:rPr lang="en-US" sz="1400" b="1" dirty="0" smtClean="0"/>
              <a:t>PDMS lab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FF_logo_col_150_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5400" y="0"/>
            <a:ext cx="149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99176" cy="1143000"/>
          </a:xfrm>
        </p:spPr>
        <p:txBody>
          <a:bodyPr/>
          <a:lstStyle/>
          <a:p>
            <a:pPr algn="l"/>
            <a:r>
              <a:rPr lang="en-US" i="1" dirty="0" smtClean="0"/>
              <a:t>Our Capabilities</a:t>
            </a:r>
            <a:endParaRPr lang="en-US" i="1" dirty="0"/>
          </a:p>
        </p:txBody>
      </p:sp>
      <p:graphicFrame>
        <p:nvGraphicFramePr>
          <p:cNvPr id="47462" name="Object 358"/>
          <p:cNvGraphicFramePr>
            <a:graphicFrameLocks noChangeAspect="1"/>
          </p:cNvGraphicFramePr>
          <p:nvPr/>
        </p:nvGraphicFramePr>
        <p:xfrm>
          <a:off x="563563" y="1096870"/>
          <a:ext cx="7272337" cy="5644498"/>
        </p:xfrm>
        <a:graphic>
          <a:graphicData uri="http://schemas.openxmlformats.org/presentationml/2006/ole">
            <p:oleObj spid="_x0000_s47486" name="Worksheet" r:id="rId5" imgW="7524638" imgH="6324488" progId="Excel.Sheet.12">
              <p:embed/>
            </p:oleObj>
          </a:graphicData>
        </a:graphic>
      </p:graphicFrame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554033" y="1045765"/>
            <a:ext cx="2016224" cy="21602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AU" smtClean="0"/>
          </a:p>
          <a:p>
            <a:pPr eaLnBrk="1" hangingPunct="1">
              <a:buFont typeface="Arial" pitchFamily="34" charset="0"/>
              <a:buNone/>
            </a:pPr>
            <a:endParaRPr lang="en-AU" smtClean="0"/>
          </a:p>
        </p:txBody>
      </p:sp>
      <p:sp>
        <p:nvSpPr>
          <p:cNvPr id="6" name="TextBox 5"/>
          <p:cNvSpPr txBox="1"/>
          <p:nvPr/>
        </p:nvSpPr>
        <p:spPr>
          <a:xfrm>
            <a:off x="4572000" y="260648"/>
            <a:ext cx="3240360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We do a LOT!</a:t>
            </a:r>
          </a:p>
          <a:p>
            <a:pPr algn="ctr"/>
            <a:r>
              <a:rPr lang="en-GB" b="1" dirty="0" smtClean="0"/>
              <a:t>If in doubt, please ASK!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AU" i="1" dirty="0" smtClean="0">
                <a:cs typeface="Arial" pitchFamily="34" charset="0"/>
              </a:rPr>
              <a:t>Accessing ANFF</a:t>
            </a:r>
            <a:endParaRPr lang="en-AU" dirty="0" smtClean="0">
              <a:cs typeface="Arial" pitchFamily="34" charset="0"/>
            </a:endParaRPr>
          </a:p>
        </p:txBody>
      </p:sp>
      <p:sp>
        <p:nvSpPr>
          <p:cNvPr id="28675" name="Content Placeholder 6"/>
          <p:cNvSpPr>
            <a:spLocks noGrp="1"/>
          </p:cNvSpPr>
          <p:nvPr>
            <p:ph idx="1"/>
          </p:nvPr>
        </p:nvSpPr>
        <p:spPr>
          <a:xfrm>
            <a:off x="323529" y="1484784"/>
            <a:ext cx="5976664" cy="365871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GB" sz="2400" dirty="0" smtClean="0">
                <a:cs typeface="Arial" pitchFamily="34" charset="0"/>
              </a:rPr>
              <a:t>ANFF </a:t>
            </a:r>
            <a:r>
              <a:rPr lang="en-GB" sz="2400" dirty="0" smtClean="0">
                <a:cs typeface="Arial" pitchFamily="34" charset="0"/>
              </a:rPr>
              <a:t>Users</a:t>
            </a:r>
            <a:endParaRPr lang="en-GB" sz="2400" dirty="0" smtClean="0">
              <a:cs typeface="Arial" pitchFamily="34" charset="0"/>
            </a:endParaRPr>
          </a:p>
          <a:p>
            <a:pPr lvl="1"/>
            <a:r>
              <a:rPr lang="en-AU" sz="1800" dirty="0" smtClean="0">
                <a:cs typeface="Arial" pitchFamily="34" charset="0"/>
              </a:rPr>
              <a:t>University researchers</a:t>
            </a:r>
          </a:p>
          <a:p>
            <a:pPr lvl="1"/>
            <a:r>
              <a:rPr lang="en-AU" sz="1800" dirty="0" smtClean="0">
                <a:cs typeface="Arial" pitchFamily="34" charset="0"/>
              </a:rPr>
              <a:t>Government funded research centres</a:t>
            </a:r>
          </a:p>
          <a:p>
            <a:pPr lvl="1"/>
            <a:r>
              <a:rPr lang="en-AU" sz="1800" dirty="0" smtClean="0">
                <a:cs typeface="Arial" pitchFamily="34" charset="0"/>
              </a:rPr>
              <a:t>Industry, SMEs, </a:t>
            </a:r>
            <a:r>
              <a:rPr lang="en-AU" sz="1800" dirty="0" smtClean="0">
                <a:cs typeface="Arial" pitchFamily="34" charset="0"/>
              </a:rPr>
              <a:t>start-ups</a:t>
            </a:r>
            <a:endParaRPr lang="en-AU" sz="1800" dirty="0" smtClean="0">
              <a:cs typeface="Arial" pitchFamily="34" charset="0"/>
            </a:endParaRPr>
          </a:p>
          <a:p>
            <a:pPr lvl="1"/>
            <a:endParaRPr lang="en-AU" sz="1800" dirty="0" smtClean="0">
              <a:cs typeface="Arial" pitchFamily="34" charset="0"/>
            </a:endParaRPr>
          </a:p>
          <a:p>
            <a:pPr lvl="1"/>
            <a:endParaRPr lang="en-AU" sz="1800" dirty="0" smtClean="0">
              <a:cs typeface="Arial" pitchFamily="34" charset="0"/>
            </a:endParaRPr>
          </a:p>
          <a:p>
            <a:pPr>
              <a:buBlip>
                <a:blip r:embed="rId3"/>
              </a:buBlip>
            </a:pPr>
            <a:r>
              <a:rPr lang="en-AU" sz="2400" dirty="0" smtClean="0">
                <a:cs typeface="Arial" pitchFamily="34" charset="0"/>
              </a:rPr>
              <a:t>Accessing </a:t>
            </a:r>
            <a:r>
              <a:rPr lang="en-AU" sz="2400" dirty="0" smtClean="0">
                <a:cs typeface="Arial" pitchFamily="34" charset="0"/>
              </a:rPr>
              <a:t>Costs</a:t>
            </a:r>
          </a:p>
          <a:p>
            <a:pPr lvl="1" eaLnBrk="1" hangingPunct="1"/>
            <a:r>
              <a:rPr lang="en-AU" sz="1800" dirty="0" smtClean="0">
                <a:cs typeface="Arial" pitchFamily="34" charset="0"/>
              </a:rPr>
              <a:t>Access to instruments and relevant training are charged at hourly rates </a:t>
            </a:r>
          </a:p>
          <a:p>
            <a:pPr lvl="1" eaLnBrk="1" hangingPunct="1"/>
            <a:r>
              <a:rPr lang="en-AU" sz="1800" dirty="0" smtClean="0">
                <a:cs typeface="Arial" pitchFamily="34" charset="0"/>
              </a:rPr>
              <a:t>Rates vary according to the instrument requested</a:t>
            </a:r>
          </a:p>
          <a:p>
            <a:pPr lvl="1" eaLnBrk="1" hangingPunct="1"/>
            <a:r>
              <a:rPr lang="en-AU" sz="1800" dirty="0" smtClean="0">
                <a:cs typeface="Arial" pitchFamily="34" charset="0"/>
              </a:rPr>
              <a:t>Speciality materials or devices may be fabricated by Process Engineers for an additional cost</a:t>
            </a:r>
          </a:p>
          <a:p>
            <a:pPr lvl="1" eaLnBrk="1" hangingPunct="1">
              <a:buNone/>
            </a:pPr>
            <a:endParaRPr lang="en-AU" sz="2000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60232" y="1556792"/>
            <a:ext cx="1800000" cy="1260000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6660232" y="4509120"/>
            <a:ext cx="1800000" cy="1260000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dirty="0"/>
          </a:p>
        </p:txBody>
      </p:sp>
      <p:sp>
        <p:nvSpPr>
          <p:cNvPr id="6" name="Rounded Rectangle 5"/>
          <p:cNvSpPr/>
          <p:nvPr/>
        </p:nvSpPr>
        <p:spPr>
          <a:xfrm>
            <a:off x="6660232" y="3032956"/>
            <a:ext cx="1800000" cy="1260000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758704" y="2700412"/>
            <a:ext cx="2520280" cy="71508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latin typeface="+mn-lt"/>
              </a:rPr>
              <a:t>ANYONE </a:t>
            </a:r>
            <a:r>
              <a:rPr lang="en-GB" b="1" dirty="0" smtClean="0">
                <a:latin typeface="+mn-lt"/>
              </a:rPr>
              <a:t>interested in nanofabrication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AU" i="1" dirty="0" smtClean="0"/>
              <a:t>Access Procedure</a:t>
            </a:r>
            <a:endParaRPr lang="en-AU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29699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1114425" cy="4000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AU" smtClean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2279" y="1430725"/>
            <a:ext cx="1584000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Contact ANFF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2279" y="2348840"/>
            <a:ext cx="1584176" cy="576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Contact Node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76055" y="2996952"/>
            <a:ext cx="1620000" cy="648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Approval Process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76056" y="1844824"/>
            <a:ext cx="1620000" cy="6480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Complete User Proposal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00472" y="2997024"/>
            <a:ext cx="1620000" cy="648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Access Committee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19872" y="4869160"/>
            <a:ext cx="1620000" cy="648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93663" indent="-93663">
              <a:defRPr/>
            </a:pPr>
            <a:r>
              <a:rPr lang="en-AU" dirty="0">
                <a:solidFill>
                  <a:schemeClr val="tx1"/>
                </a:solidFill>
              </a:rPr>
              <a:t>User </a:t>
            </a:r>
            <a:r>
              <a:rPr lang="en-AU" dirty="0" smtClean="0">
                <a:solidFill>
                  <a:schemeClr val="tx1"/>
                </a:solidFill>
              </a:rPr>
              <a:t>Induction</a:t>
            </a:r>
          </a:p>
          <a:p>
            <a:pPr marL="93663" indent="-93663">
              <a:defRPr/>
            </a:pPr>
            <a:r>
              <a:rPr lang="en-AU" dirty="0" smtClean="0">
                <a:solidFill>
                  <a:schemeClr val="tx1"/>
                </a:solidFill>
              </a:rPr>
              <a:t>Training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2240" y="4869160"/>
            <a:ext cx="1620000" cy="64807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>
                <a:solidFill>
                  <a:schemeClr val="tx1"/>
                </a:solidFill>
              </a:rPr>
              <a:t>Job performed by ANFF staff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5138539" y="4005064"/>
            <a:ext cx="1501775" cy="1071563"/>
          </a:xfrm>
          <a:prstGeom prst="flowChartDecisi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chemeClr val="tx1"/>
                </a:solidFill>
              </a:rPr>
              <a:t>New user?</a:t>
            </a:r>
            <a:endParaRPr lang="en-AU" dirty="0"/>
          </a:p>
        </p:txBody>
      </p:sp>
      <p:cxnSp>
        <p:nvCxnSpPr>
          <p:cNvPr id="18" name="Straight Arrow Connector 17"/>
          <p:cNvCxnSpPr>
            <a:stCxn id="12" idx="2"/>
            <a:endCxn id="11" idx="0"/>
          </p:cNvCxnSpPr>
          <p:nvPr/>
        </p:nvCxnSpPr>
        <p:spPr>
          <a:xfrm rot="5400000">
            <a:off x="5633992" y="2744888"/>
            <a:ext cx="504128" cy="1"/>
          </a:xfrm>
          <a:prstGeom prst="straightConnector1">
            <a:avLst/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16" idx="0"/>
          </p:cNvCxnSpPr>
          <p:nvPr/>
        </p:nvCxnSpPr>
        <p:spPr>
          <a:xfrm rot="16200000" flipH="1">
            <a:off x="5707685" y="3823322"/>
            <a:ext cx="360112" cy="3372"/>
          </a:xfrm>
          <a:prstGeom prst="straightConnector1">
            <a:avLst/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0" idx="3"/>
            <a:endCxn id="56" idx="1"/>
          </p:cNvCxnSpPr>
          <p:nvPr/>
        </p:nvCxnSpPr>
        <p:spPr>
          <a:xfrm flipV="1">
            <a:off x="1796455" y="2167533"/>
            <a:ext cx="903337" cy="469307"/>
          </a:xfrm>
          <a:prstGeom prst="bentConnector3">
            <a:avLst>
              <a:gd name="adj1" fmla="val 50000"/>
            </a:avLst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9" idx="3"/>
            <a:endCxn id="56" idx="1"/>
          </p:cNvCxnSpPr>
          <p:nvPr/>
        </p:nvCxnSpPr>
        <p:spPr>
          <a:xfrm>
            <a:off x="1796279" y="1718757"/>
            <a:ext cx="903513" cy="448776"/>
          </a:xfrm>
          <a:prstGeom prst="bentConnector3">
            <a:avLst>
              <a:gd name="adj1" fmla="val 50000"/>
            </a:avLst>
          </a:prstGeom>
          <a:ln>
            <a:solidFill>
              <a:srgbClr val="B00C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16" idx="1"/>
            <a:endCxn id="14" idx="0"/>
          </p:cNvCxnSpPr>
          <p:nvPr/>
        </p:nvCxnSpPr>
        <p:spPr>
          <a:xfrm rot="10800000" flipV="1">
            <a:off x="4229873" y="4540846"/>
            <a:ext cx="908667" cy="328314"/>
          </a:xfrm>
          <a:prstGeom prst="bentConnector2">
            <a:avLst/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16" idx="3"/>
            <a:endCxn id="15" idx="0"/>
          </p:cNvCxnSpPr>
          <p:nvPr/>
        </p:nvCxnSpPr>
        <p:spPr>
          <a:xfrm>
            <a:off x="6640314" y="4540846"/>
            <a:ext cx="901926" cy="328314"/>
          </a:xfrm>
          <a:prstGeom prst="bentConnector2">
            <a:avLst/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3" idx="1"/>
            <a:endCxn id="11" idx="3"/>
          </p:cNvCxnSpPr>
          <p:nvPr/>
        </p:nvCxnSpPr>
        <p:spPr>
          <a:xfrm rot="10800000">
            <a:off x="6696056" y="3320952"/>
            <a:ext cx="504417" cy="72"/>
          </a:xfrm>
          <a:prstGeom prst="straightConnector1">
            <a:avLst/>
          </a:prstGeom>
          <a:ln>
            <a:solidFill>
              <a:srgbClr val="B713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597796" y="4077072"/>
            <a:ext cx="1285883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YES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166029" y="4077072"/>
            <a:ext cx="646331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NO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99792" y="1738908"/>
            <a:ext cx="1787525" cy="8572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 smtClean="0">
                <a:solidFill>
                  <a:schemeClr val="tx1"/>
                </a:solidFill>
              </a:rPr>
              <a:t>Assess request</a:t>
            </a:r>
          </a:p>
          <a:p>
            <a:pPr algn="ctr">
              <a:defRPr/>
            </a:pPr>
            <a:r>
              <a:rPr lang="en-AU" dirty="0" smtClean="0">
                <a:solidFill>
                  <a:schemeClr val="tx1"/>
                </a:solidFill>
              </a:rPr>
              <a:t>feasibility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65" name="Shape 34"/>
          <p:cNvCxnSpPr>
            <a:stCxn id="56" idx="3"/>
            <a:endCxn id="12" idx="1"/>
          </p:cNvCxnSpPr>
          <p:nvPr/>
        </p:nvCxnSpPr>
        <p:spPr>
          <a:xfrm>
            <a:off x="4487317" y="2167533"/>
            <a:ext cx="588739" cy="1291"/>
          </a:xfrm>
          <a:prstGeom prst="straightConnector1">
            <a:avLst/>
          </a:prstGeom>
          <a:ln>
            <a:solidFill>
              <a:srgbClr val="B00C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 l="349" t="4141" r="1743" b="376"/>
          <a:stretch>
            <a:fillRect/>
          </a:stretch>
        </p:blipFill>
        <p:spPr bwMode="auto">
          <a:xfrm>
            <a:off x="3730216" y="1402684"/>
            <a:ext cx="4874232" cy="440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107504" y="3068960"/>
            <a:ext cx="3456384" cy="720080"/>
          </a:xfrm>
          <a:prstGeom prst="wedgeRoundRectCallout">
            <a:avLst>
              <a:gd name="adj1" fmla="val 68576"/>
              <a:gd name="adj2" fmla="val -26554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49917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i="1" dirty="0" smtClean="0"/>
              <a:t>More Information                             </a:t>
            </a:r>
            <a:endParaRPr lang="en-AU" dirty="0" smtClean="0">
              <a:solidFill>
                <a:schemeClr val="bg1">
                  <a:lumMod val="6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71" y="309436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323"/>
                </a:solidFill>
              </a:rPr>
              <a:t>www.anff.org.au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99176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AU" i="1" dirty="0" smtClean="0">
                <a:latin typeface="+mn-lt"/>
              </a:rPr>
              <a:t>Acknowledgements</a:t>
            </a:r>
            <a:endParaRPr lang="en-AU" dirty="0" smtClean="0">
              <a:solidFill>
                <a:schemeClr val="bg1">
                  <a:lumMod val="65000"/>
                </a:schemeClr>
              </a:solidFill>
              <a:latin typeface="+mn-lt"/>
              <a:cs typeface="Arial" pitchFamily="34" charset="0"/>
            </a:endParaRPr>
          </a:p>
        </p:txBody>
      </p:sp>
      <p:pic>
        <p:nvPicPr>
          <p:cNvPr id="31747" name="Content Placeholder 4" descr="NCRIS_Initiative_stack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4625" y="1571625"/>
            <a:ext cx="3714750" cy="1914525"/>
          </a:xfrm>
        </p:spPr>
      </p:pic>
      <p:pic>
        <p:nvPicPr>
          <p:cNvPr id="31748" name="Picture 5" descr="VIC sta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929063"/>
            <a:ext cx="1585912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7" descr="Qlg_gov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2388"/>
            <a:ext cx="14287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8" descr="SA DFEEST Vertical 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3643313"/>
            <a:ext cx="15367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2771800" y="4149080"/>
            <a:ext cx="1872000" cy="675605"/>
            <a:chOff x="2843808" y="4149080"/>
            <a:chExt cx="1557139" cy="561975"/>
          </a:xfrm>
        </p:grpSpPr>
        <p:pic>
          <p:nvPicPr>
            <p:cNvPr id="112642" name="Picture 2" descr="NSW government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43808" y="4149080"/>
              <a:ext cx="523875" cy="561975"/>
            </a:xfrm>
            <a:prstGeom prst="rect">
              <a:avLst/>
            </a:prstGeom>
            <a:noFill/>
          </p:spPr>
        </p:pic>
        <p:pic>
          <p:nvPicPr>
            <p:cNvPr id="112644" name="Picture 4" descr="Industry &amp; Investment NS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19872" y="4387205"/>
              <a:ext cx="981075" cy="3238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 descr="http://www.beautifulcanada.net/cc1-Canada-Alberta-Banff-zedz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99392"/>
            <a:ext cx="9748525" cy="698477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547664" y="2382788"/>
            <a:ext cx="1224136" cy="432048"/>
          </a:xfrm>
          <a:prstGeom prst="roundRect">
            <a:avLst>
              <a:gd name="adj" fmla="val 2328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sz="2800" dirty="0" smtClean="0">
                <a:solidFill>
                  <a:srgbClr val="B00C3F"/>
                </a:solidFill>
              </a:rPr>
              <a:t>ANFF</a:t>
            </a:r>
            <a:endParaRPr lang="en-US" dirty="0">
              <a:solidFill>
                <a:srgbClr val="B00C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ANFF_bc_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857250" y="4005064"/>
            <a:ext cx="7572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3200" i="1" dirty="0">
                <a:latin typeface="Calibri" pitchFamily="34" charset="0"/>
              </a:rPr>
              <a:t>Providing </a:t>
            </a:r>
            <a:r>
              <a:rPr lang="en-AU" sz="3200" i="1" dirty="0" err="1">
                <a:latin typeface="Calibri" pitchFamily="34" charset="0"/>
              </a:rPr>
              <a:t>nano</a:t>
            </a:r>
            <a:r>
              <a:rPr lang="en-AU" sz="3200" i="1" dirty="0">
                <a:latin typeface="Calibri" pitchFamily="34" charset="0"/>
              </a:rPr>
              <a:t> and micro-fabrication facilities for Australia’s researchers</a:t>
            </a:r>
            <a:endParaRPr lang="en-AU" sz="3200" dirty="0">
              <a:latin typeface="Calibri" pitchFamily="34" charset="0"/>
            </a:endParaRPr>
          </a:p>
        </p:txBody>
      </p:sp>
      <p:pic>
        <p:nvPicPr>
          <p:cNvPr id="35844" name="Picture 7" descr="ANFF_logo_col_150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7650" y="260648"/>
            <a:ext cx="371157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5157192"/>
            <a:ext cx="34563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B71323"/>
                </a:solidFill>
              </a:rPr>
              <a:t>www.anff.org.au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806" name="Picture 6" descr="http://t1.gstatic.com/images?q=tbn:ANd9GcRwz-wOMAQT8hk5ZqZotcI35LEDHtUOV6ImJ8CryhlI-9YbZa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8152" y="260648"/>
            <a:ext cx="1475656" cy="1105318"/>
          </a:xfrm>
          <a:prstGeom prst="rect">
            <a:avLst/>
          </a:prstGeom>
          <a:noFill/>
        </p:spPr>
      </p:pic>
      <p:pic>
        <p:nvPicPr>
          <p:cNvPr id="76808" name="Picture 8" descr="http://www.bowhouse.com.au/UserFiles/2415-Files/Image/MPDogHouseAJ3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0" y="1988840"/>
            <a:ext cx="1309237" cy="1296144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5400000">
            <a:off x="1872208" y="1556792"/>
            <a:ext cx="432048" cy="28803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15816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=</a:t>
            </a:r>
            <a:endParaRPr lang="en-US" sz="5400" b="1" dirty="0"/>
          </a:p>
        </p:txBody>
      </p:sp>
      <p:pic>
        <p:nvPicPr>
          <p:cNvPr id="76810" name="Picture 10" descr="http://s3-external-1.amazonaws.com/wootsaleimages/12__Cedar_Grilling_Plank_6-Packna5Det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420888"/>
            <a:ext cx="1152128" cy="8640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436096" y="236165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+</a:t>
            </a:r>
            <a:endParaRPr lang="en-US" sz="5400" b="1" dirty="0"/>
          </a:p>
        </p:txBody>
      </p:sp>
      <p:pic>
        <p:nvPicPr>
          <p:cNvPr id="76812" name="Picture 12" descr="http://www.sydneytools.com.au/images/products/Concrete%20Steel%20Nail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360040" cy="36004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84168" y="24208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B00C3F"/>
                </a:solidFill>
              </a:rPr>
              <a:t>Tools?</a:t>
            </a:r>
            <a:endParaRPr lang="en-US" sz="4000" b="1" dirty="0">
              <a:solidFill>
                <a:srgbClr val="B00C3F"/>
              </a:solidFill>
            </a:endParaRPr>
          </a:p>
        </p:txBody>
      </p:sp>
      <p:pic>
        <p:nvPicPr>
          <p:cNvPr id="24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l="79578" t="51726" b="8485"/>
          <a:stretch>
            <a:fillRect/>
          </a:stretch>
        </p:blipFill>
        <p:spPr bwMode="auto">
          <a:xfrm>
            <a:off x="4326730" y="3409950"/>
            <a:ext cx="517426" cy="1008112"/>
          </a:xfrm>
          <a:prstGeom prst="rect">
            <a:avLst/>
          </a:prstGeom>
          <a:noFill/>
        </p:spPr>
      </p:pic>
      <p:sp>
        <p:nvSpPr>
          <p:cNvPr id="76826" name="AutoShape 26" descr="data:image/jpg;base64,/9j/4AAQSkZJRgABAQAAAQABAAD/2wCEAAkGBhASERUUEBAWFBQUFBQUGBQWFxQWGBQUFBQVFBUVGBQXGyYfFxkjGRUUHy8gJCcpLCwsFR4xNTAqNSYrLCkBCQoKDgwOGA8PGSolHCQpKikpKSkqLCksLCwsKSkpLCksLyksKSwpLCksKSksKSkpKSkpLCkpKSkpKSksLCksLP/AABEIAOAA4AMBIgACEQEDEQH/xAAcAAEAAQUBAQAAAAAAAAAAAAAABgMEBQcIAgH/xABHEAACAQMBBAYHBAgEBAcBAAABAgADBBEhBQYSMQdBUWFxgRMiMpGhscEIFDPRI0JSYnKCorJDc5LhJFNj8BYXJTSz4vEV/8QAGgEBAAIDAQAAAAAAAAAAAAAAAAECAwQFBv/EACgRAAIBBAIBBAICAwAAAAAAAAABAgMEESESMUEFFFFhEyIjcTKB0f/aAAwDAQACEQMRAD8A3jERAEREAREQBERAEREAREQBERAEREAREQBERAEREAREQBERAEREAREQBERAEREAREQBERAEREAREQBERAET5EA+xKa1lJIBBI5jIyPEdUqQBERAEREAREQBERAEREAREQBEwe9u+Nrs6itW6LBWcUxwLxEsQTy7AATMRZdL+xqgyL1V7nV1PuIkpN9AmcZmudpdPOyKRIVqtXGmadPQ+BYiXezelKlcUhUpUHUNnh9IVBONM4UnTMpUmqSzPRjqVY01yk9E6zGZBau9tZuTADu/3lrU2vUbm5Oeo592P+8d803ew8Gk/UKfjZP695TQZd1Ud5AmBv8ApC2fS9qqzHsp0q1T4qmJGvvbHUcu3q9/I/CVKTueQYjuBHz/ADlfefRT378RLfaXT1YU9Ft7pz/lhB/WQfhIvffaSfX0Oz1HYalUn3qqj5yYG0uc5BXhzyIYEDxDEZlG83coVM+lt6T97KhPv4c/GXV58xLK++Ymtr37QW1n/DWhS/hplv7yZgrvpc21U53zqD1IET4quZsS/wCi/Z9TOKXoz203I+DZHwkE3n6MXt0apRq+kVQWKkYcL1kY0bHXy8Jljd05PHTM0LylJ4zh/ZhBv5tTOf8A+hc5/wA6p8s4nqv0g7VcYbaFwQdD+lYfKR6Js5Nw3D9nR6j3t07MW/QDiJJJLGoMZJ5nRp0DNDfZq/Fvf8uh/dUm+ZAEREAREQBERAEREAREQBERANUfaMX/ANOo910v/wAdSc7B505072QqbIqMedKpScf6uA/BjOYZKbQPfFNr7vZW2pD/AKa/HX6zUyzbmz1ApIFOQEQA9oCjXE0L95ikcv1L/CK+zKpdGXFLaJ65jVaVBONxOFxJJb7eVOagnE91d6m/VUCRtjy8J6DS3OS0mZFOSWmZSrtysf1pbPtBzzYy04p5YmU2/JDbfbK7XjdsoXNdmGCef1nj0g6yM+P0nh6wOgPngy0VhhLZpqvTwxHYSPccSmZf7bpcNxVH/Ufl3kn6ywxPSp5WT1kXlJm3fs33BF7cp1NbhvNKi4/uM6FnPX2b2/425GOduPhVT850LJLCIiAIiIAiIgCIiAJ8M+z4YB5ZwBk6SwbeC2Bx6Zc+fzkV3820y1FogkLwhj3k5xnu0kcpXk5lxeunLjFdHIufUHTm4RXRlunC6V9j1eBw36WjyI5cYnM+J0WtZSMHB8eXulJdmUAcrRpg9opoPpKr1FY3ErH1VY3E0LabJr1Pw6Lt3hWI9+JtzZWzGFJAwIIVRjwUCSQJ1Ae4fSYTb+9NC0PDVSpn+Bgp0zoxGvOa9WvO4xGMTVr3M7rEYxPNSyI5SiaRHdIzfdKY/wAGgPFjL7ZO3HrpxOMEyjoVILMkYpW1WEeU0ZSrXI7fh+U8/eGPIN8B9JVRouK1OmAa1xQohhlRUdgzKDwlgiIxxkEeUrCDm8RWStOEpvjFZZSFR/2T5sZ84X7FHx+cV9r2dNQ73R4GzwMltcur8Oc8LMEU4wZbtt+lwlktr6oBn1vRUqKnhUudWLnRQT5TYVrVfg2VZ1n4Lj0T9b+7Sffu+NSST3zHPtquQxp7PX1BU4jVuS/Caah3UrS4MMARp2+EvLi5xQ9IqDWlTq8C5xl6aMQM5PMmRUt500m2RVtZ00nLGzM7OSgR69NM9vCuT4y9aytP+Wn+hfykbpVSOuVPTntmq1JeTU/ZeSRWfoqLFqIFNiMFkAUkc8EqNRp8JfLvHXHKu/mQfpIf6c9s8/eD2yVz8SZKlUXUmThN8Lof4oPiolzT37rj2lRvIj6zXn3s9s8m+bqMyRqVlpSZljWrrqTNo2/SCufXpY71bPwMlVneJVQOjZUjQznDYe07tg7VwQC3qAjBA1yB3cpW25vpf2tJTa3T0hxYKjhIOevDA66D3zoUKs1PhN5OnQuKiqfjqPP2dIxOW7Xpy20nO4R/46aH5ATPbP8AtG3y49Na0Kg6ypemfmR8J0DqHQ0TUeyvtF2L4FxbVqOeZUrVUe7DfCT3dPfa02ijvaMxFNuFgylTrnBAPMHB9xgGfnwz7EAiG++6r3HDVo6uo4SvLiXORg9s11Xp1KTcNRWRh1MMGb0xLLaOyaNdeGtTVx3jUd4PMeU0q9oqj5Ls59xZRqtyWmabpXhHOXdO+HbM5vRuGlCjVr0qp4KSNUZGBY8KjJ4WHd1Eec15abdt6owlVSTkYPqnUYxgzmTtZxe0cipZzg9oju83SLc1XZLeoaVIZA4dGYdpbnrMNZb03KHD1Wq02wGp1CXVh2ENy8RKd3u3cq5X0TEZ0YAlSO0GZTZm5zrh7k8CDXH6x8B1zrfw04YWDt5oU4YWCptXby06hSla0QuhB4BnDAEeesyWzLwnU4BODgaCYu42eXqlyB6xyAOQHUPIYHlMpY22Jq1OPHRpVnDisEjt3mD372LWuPuxpJxBadRScgYPpmPX/FMxa8pMti2FJ7J6j0VqPS9MUDFgCQoYKeHXBIHITFbcub494Hpn41cfyZxjwQGre3rUaKIiU2pqFJeo1RfwmpepSwVTQ58gNRnNulhtB6hf71io3D+FSyTwBgPgzA6a5mwtlVKrtTX7jTCvU4TU+78IQUyGcnieoCrU24VbPtK3dLy/W/8ATcK8a0g7kOjUEQU8eopVtc5OrHOAowpJOOjwq+ZJf6PTutaR6pt/2zW//gW7qnL/AHl8A8/0a4IAbTTVgBk8z155zMXVo1ICkw4SlOmhGc44UAGvXoJlreyqq6PWu04ENM/jVajjgdnPqoxQl+LBJOAo9nqFlvDcK9Z3Q5BAwfBQD9Zq3KxHcss4/qlzTq01GEUt+CLbN3gpVXdFBUrnGf1gOZx1TI+lkbt9r2gYmmMuxPJdST1Z6hmW9/vbwNwoobHNsnGevGOqY3Qcn+qwcyVs5S/SOP7JWa08GrMHufthry+oW9RQqVagQsucgYJ0ycZ0m8F6JLHresf51+iyfaTLKxqGqDVHbPDVhNwJ0VbOHNKjeNRvpKy9GOzB/gE+LufrL+0kZFYz+UaWNwO2SHczc+12nUendcZSmocBGKniJ4Rk9mMzJb49EF16U1NmtT9GQP0DkqUONeFyCGHXrjEkPRXuddWa1XuwFd+FQoYNhVySSRpqT8JenbuM0zJStZQqJsta32ftkEer6de8Vc/3KZhr37Ntqfwb6sn8aJU/t4JuSJvnTOd9p/Zzv0BNC5o1cAkKQ9Nm7gCCufOTXoQ3Eu7BK9S7X0bViirT4gSFTiJZuEkDJbTw75tOMQBERAEREAtdp2QrUalJuVSm6HwdSv1nFlxRam7I3tIxU+KnB18RO09qVGWjUZBlhTcqO1gpIHvnFFRiTk8zqfHrgF/abauEwFrOB2cRk/rLk6zWVPnNpETn3aSw0cu+STi0i1W3Er06UqKkqATRbOa5FaiJl9n7fr0UKU2wCeLkOfaOzkJilnvimPk4vKMak4vKZk6u8Fyx1rP5Ej5YllUuWY5ZiT2nU+/nKPFPmYcpPthzk+2ei3bKdTkfA/Iz0TPD8oj2VXZqBp8zPr855nokesRmN0toihfW1U8qdekxz2cYz8MzsoTh4Ts/dm9Nazt6p51KFJz4sik/GAZOIiAJ8n2IAiIgCIiAIiIAiU6ldV1ZgB2kgfOYq73vsaZCvdU+I8lDBierQLmCMmVuFyrDuPynElZcMR2Ej4zrHaPSVZ0iVxUZhoQFxj/UZy7fbPId849onyJJgjnH5Mcsn11vAtFwlRCFKgh+8935SDJTGdeU2JYXNO4p8JVWH7DD5dh75H4I1uzWuIxk1yLm1u6dQZRww7j8x1S4UTDXG4uTxW1VqT9SsSR5MNQPfLzZVpe0+JbtNBjhqDBDc8+svlzxOfXspU1yXRzatslHlB/9MmJ6lMtMTtvbb0Cq06RqFgTpnTBxyAJmjGm5vCRqQpSqPiuzM5nzMjdK62vV1pWLAHr9G3zcy5p7o7cq+2y0Qe11XHkmTNqNlN9m2rCflpGaZwOZx4yitdWGVYEcsg517NJaU+ieq2tze57kVm/qcj5TO2O6VK3pFKQqVDqddSSR2KBMnsmlp7MjscLUtmlqg1PiZk93raxepi+rVqSHk9KmtTXr4gSDjwBmXTcyrxENTYHPIgzIUtxH66R906KTOn+VIlmxehjZF4ubTazVDocAU+IDvQ4YTedrbrTRUUYVFCgdgUAD4Cc+7G3XaiwYIyn9pQcjvwuvuk42PvXe0yVBaoq4/ERxnP7LMATBKqZNoRI5Yb5I2BVpvTPbgsvvGvwmet7hXGUYMO6DImmVYiIJEREAREQAZEN8dpVlcU6VQoOHJ4dCSSevykukM3r/APcfyD5mXgk3sx1MpaILtEVc5cs3eSW+cwV0qt7Sg+IBk/NFWGomFudk0ajMKbqWQgMoIypOoyvV4zK4fBq7IdcVj2SM7SpEsdJsK42Kw5iYu62ASeUwuLRBr42ZJmVs6brgjIPaJJ03b7pdbP2fbs3AK1Mvj2OIBic44QvMtnqEptMSbkjzsna1cAZAqCS7Y+1abkBkamT/ADD/AGlHZ+6R58pJLLYAXGRnymzGo8bIjBlxU3a46nEtCmwI9rhTU9+RmX1PYLjlwr3AgfAS5tbaoo0BA90rZA9p1Hnn5TE0s5NmMUi0Gwv2qg8p7GwaQ5kn3Sq1/SH6xPgPzlB9tKPZT3mNF9FQbNojlTHnrPf3c49VQPAYmPqbaqHlgeAltVv6h5uYI0XlfZKk5YqD3kSiaNBedQfyjMsHaUHMNlcIyL3lAeyhbxIHylF9rEezTUeOvzliTPBlXJkFxV2rWP6+PDA+Uu907hvvWCxPEjczkaYP0mIYzI7rH/i08H/tMrkldk/E+xEkziIiAIiIB8kH6Rtm0KqYqVHHHwh0T2jTVgSFY6KTy17ZOZGtqWodmFReZOPDqMvBZeyk+jWN90wbM9dBaVqboeBeEo6sBoeLJGMec1ht7eMtfVLm1qMnEwKsMqcBQNR2acjpNgb69D5ZmrWhwSSxQnQknJxplTnPPI8Jqi+2fVouUrIUccwwx/8Ao75MsoiKRsXd3pTRsJfLg8vTINP5k6vEe4SeUPRVVDU2V1bkykEHzE51mT2NvFc2rZoVCvavNW8V5efOFP5KypJ9HRdPdxBj0tVFz+rnLe4TJ0Le1p8gze5QZpSr0nXzNS4BTT0o4mwmSSXYHBYnHKbI2LfO4Uu2Tp/3pIzkrhRJUNoKPZpKPHWeW2pU6jjwAEsQZ6zKlslSpXY82J85TJnwmfCYIPpnkzzVqhRliAO0nA95mEvt9tn0vbu6eexTxn+jMEmbM8EyC3nTBZA4pU6tXvwFHxOfhLO53+2lVJFnYHh6nqK/v14VjJOGbDcy3rVFAyxAA5knAHmZrv7pt6v+LdLQHYuAfcgPzlB+j0NreX7ue3/7VCZVscUTG+3zsKWj3VPPYp4z/RmYS86VLRfwkqVOzQID7zn4TBVLDYlv7RFQjtdnz5LpPlbfSwogfdqAJ/dQJjxY6mRkcUXY3/v6zD7vYYXmS/pDkfxDhA+M2HuZ0gWeSt1bC0rIueNm4kcY1K1GAwf3TrNNXnSJXbPAipnrOWP0EwzPeXR0WrV7kVmHuURsskdi2G0aVZBUo1FqIeTIQwPmJczVfQVujeWdCs90DTFYoUotkFeHOXI6icgeU2pLFxERAEREASjc2quMMPPrErRAI/d2j0+frL2/mJG95NzbW9plaiDPUw0K+DDUfKbDImMu9k9dPT93qPh2TLGedMxSh5RzPvd0YXNoS1LNWkMnQeuo71HMd4+EhU64q0lf1XXXsPOQ/a3RTZ3FcVSmDzKjCq/ewHP69clwXgKT8mnNk3lnw0vTOwdFKn1SRjiZuY8ZsrYe9djgAXVMdzHh/uxKu8fRjs9QBSY0LjGV9GOIfzox69esGYZOh6kjcTXjHuFNOsa8yQPdMTaiw4p7JZe79bPpA8d0hxphMuf6cj4zAXvTJZL+FTq1PIIP6jn4TwNytk08elfjI1xVrhRp+6CBKdffDZFp6tBKZI/5VNTr/GefvleROEUD0jbTr6WeziM8mYO3xPCs8tY7xXH4lylup6lZRjuxTBPxlledMPVStye92+i/nMbT6RNp1+JKFNScE+pTLMq8sjJPbGScfRnP/LEvrebQqVDz0zj/AFVCflPR3f2Ha/iFXP79Qty/dX8pE6ewtt3hx6G5fX9YMo/qwJINl9Ae1autU0qI/ebiPuUfWQThl7c777Mthi2pox7KVMLgd7kD5mYO96WKx/CoKvexLH3DAmxtl/Z4tQgFxWLv1snEvkBnSSjZfQ5sihgi2DsOtyW+B0kE4NAWu9u1bioFouSzeqAiDAJ8tPGXNPo321cueK3djn23YcOT2HOPdOoLPYtvSGKVFEHYqgS7Ak4GEc8bK+zxfvg161OkOsDLt9BJnsv7Plii4r1Gq654h6h8Mg8vKbWiTgkiOy+irZND2LNGOmr+udPGSa2saVMYp01QDTCqB8hLiJIEREAREQBERAEREAREQC1vLBanPRuphz/3mDvWagGLjIUM2R+sFBOB36cpJpTrUVYFWGQdCDLKTRVxycjXu/8AfVKjVPTcJZi2gGmerOOXKfKVxta9OENzWzphfSEeeNJ0zszo62Xbnio2VJW/aI4iOvQtqJIaVBVGFUKO4ASmCcHMWx+hTa1dlNWj6JCRxF2UNjOuF11kytPs4KW/SXjBewKvF79RN3z5GCTXWyugjZNLV0esf32OPcMSYbN3UsqAxRtqaeCKPfprMtEYB5SmBoBgdg0n3E+xJwBERAEREAREQBERAEREAREQBERAEREAREQBERAEREAREQBERAEREAREQBERAEREAREQBERAEREAREQBERAEREAREQBERAEREAREQBERAEREAREQBERAEREAREQBERAERE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16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l="16908" t="53715" r="60211" b="8485"/>
          <a:stretch>
            <a:fillRect/>
          </a:stretch>
        </p:blipFill>
        <p:spPr bwMode="auto">
          <a:xfrm>
            <a:off x="433676" y="3861048"/>
            <a:ext cx="741000" cy="1224136"/>
          </a:xfrm>
          <a:prstGeom prst="rect">
            <a:avLst/>
          </a:prstGeom>
          <a:noFill/>
        </p:spPr>
      </p:pic>
      <p:pic>
        <p:nvPicPr>
          <p:cNvPr id="23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t="7958" r="79569" b="50264"/>
          <a:stretch>
            <a:fillRect/>
          </a:stretch>
        </p:blipFill>
        <p:spPr bwMode="auto">
          <a:xfrm>
            <a:off x="6732240" y="4365104"/>
            <a:ext cx="648071" cy="1325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l="75599" t="9947" b="52253"/>
          <a:stretch>
            <a:fillRect/>
          </a:stretch>
        </p:blipFill>
        <p:spPr bwMode="auto">
          <a:xfrm>
            <a:off x="8028384" y="3933056"/>
            <a:ext cx="741040" cy="1147939"/>
          </a:xfrm>
          <a:prstGeom prst="rect">
            <a:avLst/>
          </a:prstGeom>
          <a:noFill/>
        </p:spPr>
      </p:pic>
      <p:pic>
        <p:nvPicPr>
          <p:cNvPr id="26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t="51726" r="83547" b="8485"/>
          <a:stretch>
            <a:fillRect/>
          </a:stretch>
        </p:blipFill>
        <p:spPr bwMode="auto">
          <a:xfrm>
            <a:off x="5148064" y="4725144"/>
            <a:ext cx="476378" cy="1152128"/>
          </a:xfrm>
          <a:prstGeom prst="rect">
            <a:avLst/>
          </a:prstGeom>
          <a:noFill/>
        </p:spPr>
      </p:pic>
      <p:pic>
        <p:nvPicPr>
          <p:cNvPr id="27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l="39789" t="51020" r="38327" b="9191"/>
          <a:stretch>
            <a:fillRect/>
          </a:stretch>
        </p:blipFill>
        <p:spPr bwMode="auto">
          <a:xfrm>
            <a:off x="3347864" y="4653136"/>
            <a:ext cx="673275" cy="1224136"/>
          </a:xfrm>
          <a:prstGeom prst="rect">
            <a:avLst/>
          </a:prstGeom>
          <a:noFill/>
        </p:spPr>
      </p:pic>
      <p:pic>
        <p:nvPicPr>
          <p:cNvPr id="76818" name="Picture 18" descr="http://www.diyskate.com/img/ramps/tools/hand_saw.jpg"/>
          <p:cNvPicPr>
            <a:picLocks noChangeAspect="1" noChangeArrowheads="1"/>
          </p:cNvPicPr>
          <p:nvPr/>
        </p:nvPicPr>
        <p:blipFill>
          <a:blip r:embed="rId7" cstate="print"/>
          <a:srcRect t="23234" b="19576"/>
          <a:stretch>
            <a:fillRect/>
          </a:stretch>
        </p:blipFill>
        <p:spPr bwMode="auto">
          <a:xfrm flipH="1">
            <a:off x="217652" y="5301208"/>
            <a:ext cx="1152128" cy="398170"/>
          </a:xfrm>
          <a:prstGeom prst="rect">
            <a:avLst/>
          </a:prstGeom>
          <a:noFill/>
        </p:spPr>
      </p:pic>
      <p:pic>
        <p:nvPicPr>
          <p:cNvPr id="76820" name="Picture 20" descr="http://static.howstuffworks.com/gif/hammer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389" y="5839172"/>
            <a:ext cx="761989" cy="720080"/>
          </a:xfrm>
          <a:prstGeom prst="rect">
            <a:avLst/>
          </a:prstGeom>
          <a:noFill/>
        </p:spPr>
      </p:pic>
      <p:pic>
        <p:nvPicPr>
          <p:cNvPr id="76824" name="Picture 24" descr="http://ecx.images-amazon.com/images/I/414KA40RFNL._SL500_AA280_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1336" y="5839172"/>
            <a:ext cx="720080" cy="720080"/>
          </a:xfrm>
          <a:prstGeom prst="rect">
            <a:avLst/>
          </a:prstGeom>
          <a:noFill/>
        </p:spPr>
      </p:pic>
      <p:pic>
        <p:nvPicPr>
          <p:cNvPr id="76828" name="Picture 28" descr="http://www.baysidehire.com.au/tn/obital%20snader%20thumb.jpg"/>
          <p:cNvPicPr>
            <a:picLocks noChangeAspect="1" noChangeArrowheads="1"/>
          </p:cNvPicPr>
          <p:nvPr/>
        </p:nvPicPr>
        <p:blipFill>
          <a:blip r:embed="rId10" cstate="print"/>
          <a:srcRect t="9091"/>
          <a:stretch>
            <a:fillRect/>
          </a:stretch>
        </p:blipFill>
        <p:spPr bwMode="auto">
          <a:xfrm>
            <a:off x="6698331" y="5661248"/>
            <a:ext cx="792088" cy="720080"/>
          </a:xfrm>
          <a:prstGeom prst="rect">
            <a:avLst/>
          </a:prstGeom>
          <a:noFill/>
        </p:spPr>
      </p:pic>
      <p:pic>
        <p:nvPicPr>
          <p:cNvPr id="76830" name="Picture 30" descr="http://cecilytippery.files.wordpress.com/2008/05/paint_brus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893893" y="5051276"/>
            <a:ext cx="504056" cy="504056"/>
          </a:xfrm>
          <a:prstGeom prst="rect">
            <a:avLst/>
          </a:prstGeom>
          <a:noFill/>
        </p:spPr>
      </p:pic>
      <p:pic>
        <p:nvPicPr>
          <p:cNvPr id="76838" name="Picture 38" descr="http://t0.gstatic.com/images?q=tbn:ANd9GcTHz7x8TwdQWsy3POiGz03AaHPTzW2nirCqUN1aN6-CiQhSssmg"/>
          <p:cNvPicPr>
            <a:picLocks noChangeAspect="1" noChangeArrowheads="1"/>
          </p:cNvPicPr>
          <p:nvPr/>
        </p:nvPicPr>
        <p:blipFill>
          <a:blip r:embed="rId12" cstate="print"/>
          <a:srcRect l="7793"/>
          <a:stretch>
            <a:fillRect/>
          </a:stretch>
        </p:blipFill>
        <p:spPr bwMode="auto">
          <a:xfrm>
            <a:off x="8359611" y="5050534"/>
            <a:ext cx="398378" cy="576806"/>
          </a:xfrm>
          <a:prstGeom prst="rect">
            <a:avLst/>
          </a:prstGeom>
          <a:noFill/>
        </p:spPr>
      </p:pic>
      <p:pic>
        <p:nvPicPr>
          <p:cNvPr id="40" name="Picture 16" descr="http://3.bp.blogspot.com/_nGLAdUGVDPs/SrjpKyJ9vnI/AAAAAAAAABU/FHB44ZoVgKw/s400/ist2_4453740-cartoon-men.jpg"/>
          <p:cNvPicPr>
            <a:picLocks noChangeAspect="1" noChangeArrowheads="1"/>
          </p:cNvPicPr>
          <p:nvPr/>
        </p:nvPicPr>
        <p:blipFill>
          <a:blip r:embed="rId6" cstate="print"/>
          <a:srcRect l="34811" t="8952" r="45752" b="51116"/>
          <a:stretch>
            <a:fillRect/>
          </a:stretch>
        </p:blipFill>
        <p:spPr bwMode="auto">
          <a:xfrm>
            <a:off x="1873836" y="4365104"/>
            <a:ext cx="576064" cy="1183478"/>
          </a:xfrm>
          <a:prstGeom prst="rect">
            <a:avLst/>
          </a:prstGeom>
          <a:noFill/>
        </p:spPr>
      </p:pic>
      <p:pic>
        <p:nvPicPr>
          <p:cNvPr id="76842" name="Picture 42" descr="http://www.joondaluphobbies.com.au/catalog/images/prodimg/img179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45844" y="5548582"/>
            <a:ext cx="432048" cy="486774"/>
          </a:xfrm>
          <a:prstGeom prst="rect">
            <a:avLst/>
          </a:prstGeom>
          <a:noFill/>
        </p:spPr>
      </p:pic>
      <p:pic>
        <p:nvPicPr>
          <p:cNvPr id="76844" name="Picture 44" descr="http://ecx.images-amazon.com/images/I/415S2C8VBQL._SL500_AA280_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16016" y="2636912"/>
            <a:ext cx="504056" cy="504056"/>
          </a:xfrm>
          <a:prstGeom prst="rect">
            <a:avLst/>
          </a:prstGeom>
          <a:noFill/>
        </p:spPr>
      </p:pic>
      <p:cxnSp>
        <p:nvCxnSpPr>
          <p:cNvPr id="46" name="Straight Arrow Connector 45"/>
          <p:cNvCxnSpPr/>
          <p:nvPr/>
        </p:nvCxnSpPr>
        <p:spPr>
          <a:xfrm rot="10800000" flipV="1">
            <a:off x="1297772" y="3862636"/>
            <a:ext cx="2808312" cy="35845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 flipV="1">
            <a:off x="2488040" y="4013446"/>
            <a:ext cx="1736576" cy="71169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27" idx="3"/>
          </p:cNvCxnSpPr>
          <p:nvPr/>
        </p:nvCxnSpPr>
        <p:spPr>
          <a:xfrm rot="5400000">
            <a:off x="3850712" y="4607540"/>
            <a:ext cx="828092" cy="48723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6" idx="1"/>
          </p:cNvCxnSpPr>
          <p:nvPr/>
        </p:nvCxnSpPr>
        <p:spPr>
          <a:xfrm rot="16200000" flipH="1">
            <a:off x="4455579" y="4608722"/>
            <a:ext cx="864095" cy="520875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940424" y="4005064"/>
            <a:ext cx="1791816" cy="792088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004048" y="3861048"/>
            <a:ext cx="2876128" cy="36797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846" name="Picture 46" descr="http://cache2.asset-cache.net/xc/skd187543sdc.jpg?v=1&amp;c=IWSAsset&amp;k=2&amp;d=8A33AE939F2E01FFE647A94E688AA603AFB4A25FFA9F1440862D67A1315155CFEC7C5022FB410D56"/>
          <p:cNvPicPr>
            <a:picLocks noChangeAspect="1" noChangeArrowheads="1"/>
          </p:cNvPicPr>
          <p:nvPr/>
        </p:nvPicPr>
        <p:blipFill>
          <a:blip r:embed="rId15" cstate="print"/>
          <a:srcRect l="10956" t="9130" r="16927" b="3219"/>
          <a:stretch>
            <a:fillRect/>
          </a:stretch>
        </p:blipFill>
        <p:spPr bwMode="auto">
          <a:xfrm>
            <a:off x="4716016" y="2060848"/>
            <a:ext cx="355476" cy="4320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FF_logo_col_150_rgb.jpg"/>
          <p:cNvPicPr>
            <a:picLocks noChangeAspect="1"/>
          </p:cNvPicPr>
          <p:nvPr/>
        </p:nvPicPr>
        <p:blipFill>
          <a:blip r:embed="rId3" cstate="print"/>
          <a:srcRect t="8020"/>
          <a:stretch>
            <a:fillRect/>
          </a:stretch>
        </p:blipFill>
        <p:spPr bwMode="auto">
          <a:xfrm>
            <a:off x="7740352" y="69007"/>
            <a:ext cx="1403648" cy="13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>
                <a:latin typeface="+mn-lt"/>
              </a:rPr>
              <a:t>What is ANFF?</a:t>
            </a:r>
            <a:endParaRPr lang="en-US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712533"/>
            <a:ext cx="38884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Blip>
                <a:blip r:embed="rId4"/>
              </a:buBlip>
            </a:pPr>
            <a:r>
              <a:rPr lang="en-US" dirty="0" smtClean="0">
                <a:latin typeface="+mn-lt"/>
              </a:rPr>
              <a:t>A central </a:t>
            </a:r>
            <a:r>
              <a:rPr lang="en-US" dirty="0" err="1" smtClean="0">
                <a:latin typeface="+mn-lt"/>
              </a:rPr>
              <a:t>organisation</a:t>
            </a:r>
            <a:r>
              <a:rPr lang="en-US" dirty="0" smtClean="0">
                <a:latin typeface="+mn-lt"/>
              </a:rPr>
              <a:t> that </a:t>
            </a:r>
            <a:r>
              <a:rPr lang="en-US" dirty="0" smtClean="0">
                <a:latin typeface="+mn-lt"/>
              </a:rPr>
              <a:t>provides access </a:t>
            </a:r>
            <a:r>
              <a:rPr lang="en-US" dirty="0" smtClean="0">
                <a:latin typeface="+mn-lt"/>
              </a:rPr>
              <a:t>to a </a:t>
            </a:r>
            <a:r>
              <a:rPr lang="en-US" dirty="0" smtClean="0">
                <a:latin typeface="+mn-lt"/>
              </a:rPr>
              <a:t>network </a:t>
            </a:r>
            <a:r>
              <a:rPr lang="en-US" dirty="0" smtClean="0">
                <a:latin typeface="+mn-lt"/>
              </a:rPr>
              <a:t>of </a:t>
            </a:r>
            <a:r>
              <a:rPr lang="en-US" b="1" dirty="0" smtClean="0">
                <a:latin typeface="+mn-lt"/>
              </a:rPr>
              <a:t>facilities</a:t>
            </a:r>
            <a:r>
              <a:rPr lang="en-US" dirty="0" smtClean="0">
                <a:latin typeface="+mn-lt"/>
              </a:rPr>
              <a:t> and </a:t>
            </a:r>
            <a:r>
              <a:rPr lang="en-US" b="1" dirty="0" smtClean="0">
                <a:latin typeface="+mn-lt"/>
              </a:rPr>
              <a:t>instrumentation</a:t>
            </a:r>
            <a:r>
              <a:rPr lang="en-US" dirty="0" smtClean="0">
                <a:latin typeface="+mn-lt"/>
              </a:rPr>
              <a:t> across 8 university based nodes</a:t>
            </a:r>
            <a:endParaRPr lang="en-US" dirty="0">
              <a:latin typeface="+mn-lt"/>
            </a:endParaRPr>
          </a:p>
          <a:p>
            <a:pPr marL="266700" indent="-266700">
              <a:buBlip>
                <a:blip r:embed="rId4"/>
              </a:buBlip>
            </a:pPr>
            <a:endParaRPr lang="en-US" dirty="0" smtClean="0">
              <a:latin typeface="+mn-lt"/>
            </a:endParaRPr>
          </a:p>
          <a:p>
            <a:pPr marL="266700" indent="-266700">
              <a:buBlip>
                <a:blip r:embed="rId4"/>
              </a:buBlip>
            </a:pPr>
            <a:endParaRPr lang="en-US" sz="1100" dirty="0" smtClean="0">
              <a:latin typeface="+mn-lt"/>
            </a:endParaRPr>
          </a:p>
          <a:p>
            <a:pPr marL="266700" indent="-266700">
              <a:buBlip>
                <a:blip r:embed="rId4"/>
              </a:buBlip>
            </a:pPr>
            <a:r>
              <a:rPr lang="en-US" dirty="0" smtClean="0">
                <a:latin typeface="+mn-lt"/>
              </a:rPr>
              <a:t>Associated </a:t>
            </a:r>
            <a:r>
              <a:rPr lang="en-US" b="1" dirty="0" smtClean="0">
                <a:latin typeface="+mn-lt"/>
              </a:rPr>
              <a:t>technical expertise </a:t>
            </a:r>
            <a:r>
              <a:rPr lang="en-US" dirty="0" smtClean="0">
                <a:latin typeface="+mn-lt"/>
              </a:rPr>
              <a:t>to assist with your fabrication needs</a:t>
            </a:r>
          </a:p>
          <a:p>
            <a:pPr marL="266700" indent="-266700">
              <a:buBlip>
                <a:blip r:embed="rId4"/>
              </a:buBlip>
            </a:pPr>
            <a:endParaRPr lang="en-US" dirty="0" smtClean="0">
              <a:latin typeface="+mn-lt"/>
            </a:endParaRPr>
          </a:p>
          <a:p>
            <a:pPr marL="266700" indent="-266700">
              <a:buBlip>
                <a:blip r:embed="rId4"/>
              </a:buBlip>
            </a:pPr>
            <a:endParaRPr lang="en-US" sz="1100" dirty="0" smtClean="0">
              <a:latin typeface="+mn-lt"/>
            </a:endParaRPr>
          </a:p>
          <a:p>
            <a:pPr marL="266700" indent="-266700">
              <a:buBlip>
                <a:blip r:embed="rId4"/>
              </a:buBlip>
            </a:pPr>
            <a:r>
              <a:rPr lang="en-AU" dirty="0" smtClean="0">
                <a:latin typeface="+mn-lt"/>
              </a:rPr>
              <a:t>National network allows access to a broad range of capabilities and expertise from across Australia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79512" y="1484784"/>
            <a:ext cx="4392488" cy="4176464"/>
            <a:chOff x="4427984" y="1412776"/>
            <a:chExt cx="4392488" cy="4176464"/>
          </a:xfrm>
        </p:grpSpPr>
        <p:graphicFrame>
          <p:nvGraphicFramePr>
            <p:cNvPr id="10" name="Diagram 9"/>
            <p:cNvGraphicFramePr/>
            <p:nvPr/>
          </p:nvGraphicFramePr>
          <p:xfrm>
            <a:off x="4427984" y="1412776"/>
            <a:ext cx="4392488" cy="417646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8" name="Rounded Rectangle 17"/>
            <p:cNvSpPr/>
            <p:nvPr/>
          </p:nvSpPr>
          <p:spPr>
            <a:xfrm>
              <a:off x="7838648" y="338328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err="1" smtClean="0">
                  <a:solidFill>
                    <a:srgbClr val="B71323"/>
                  </a:solidFill>
                </a:rPr>
                <a:t>OptoFab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365072" y="452436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NSW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098916" y="4524360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South </a:t>
              </a:r>
              <a:r>
                <a:rPr lang="en-US" sz="1200" b="1" dirty="0" err="1" smtClean="0">
                  <a:solidFill>
                    <a:srgbClr val="B71323"/>
                  </a:solidFill>
                </a:rPr>
                <a:t>Aust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228184" y="4997936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QLD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621148" y="337985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ACT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091296" y="224639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WA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228184" y="1772816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VIC/MCN 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365072" y="2246392"/>
              <a:ext cx="792088" cy="216024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dirty="0" smtClean="0">
                  <a:solidFill>
                    <a:srgbClr val="B71323"/>
                  </a:solidFill>
                </a:rPr>
                <a:t>Materials</a:t>
              </a:r>
              <a:endParaRPr lang="en-US" sz="1200" b="1" dirty="0">
                <a:solidFill>
                  <a:srgbClr val="B71323"/>
                </a:solidFill>
              </a:endParaRPr>
            </a:p>
          </p:txBody>
        </p:sp>
        <p:pic>
          <p:nvPicPr>
            <p:cNvPr id="34" name="Picture 4" descr="ANFF_logo_col_150_rgb.jpg"/>
            <p:cNvPicPr>
              <a:picLocks noChangeAspect="1"/>
            </p:cNvPicPr>
            <p:nvPr/>
          </p:nvPicPr>
          <p:blipFill>
            <a:blip r:embed="rId3" cstate="print"/>
            <a:srcRect l="19194" t="6435" r="19194" b="6948"/>
            <a:stretch>
              <a:fillRect/>
            </a:stretch>
          </p:blipFill>
          <p:spPr bwMode="auto">
            <a:xfrm>
              <a:off x="6299111" y="2996952"/>
              <a:ext cx="665482" cy="9692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21" descr="RMITlogo.gif"/>
          <p:cNvPicPr>
            <a:picLocks noChangeAspect="1"/>
          </p:cNvPicPr>
          <p:nvPr/>
        </p:nvPicPr>
        <p:blipFill>
          <a:blip r:embed="rId3" cstate="print"/>
          <a:srcRect l="13332" t="18445" r="13341" b="13922"/>
          <a:stretch>
            <a:fillRect/>
          </a:stretch>
        </p:blipFill>
        <p:spPr bwMode="auto">
          <a:xfrm>
            <a:off x="3000375" y="3643313"/>
            <a:ext cx="15716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8813" y="1285875"/>
            <a:ext cx="21193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ANFF_bc_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20050920_csiro6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4100" y="385763"/>
            <a:ext cx="785813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eakin_red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6125" y="323850"/>
            <a:ext cx="10683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The_ANU_Logo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5138" y="428625"/>
            <a:ext cx="17653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1" descr="UNew Logo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1908175"/>
            <a:ext cx="90487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2" descr="unisablue-big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3738" y="3522663"/>
            <a:ext cx="771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4" descr="UOM logo med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4750" y="2036763"/>
            <a:ext cx="1857375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5" descr="UQlogoA-colour-M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92573" y="3531914"/>
            <a:ext cx="131127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6" descr="uwa-logo.GIF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67050" y="5138738"/>
            <a:ext cx="2435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8" descr="uow-title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425" y="5219700"/>
            <a:ext cx="3132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0" descr="latrobe_university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" y="5076825"/>
            <a:ext cx="2057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7" descr="Swin logo.gi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1188" y="3703638"/>
            <a:ext cx="1285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4" descr="UNSWArms tall_text at botto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429000"/>
            <a:ext cx="17192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7" descr="BFI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76650" y="177800"/>
            <a:ext cx="10096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4575" y="3548063"/>
            <a:ext cx="1457325" cy="1027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63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4313" y="185738"/>
            <a:ext cx="1343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Picture 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14538" y="1654175"/>
            <a:ext cx="14859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Picture 5" descr="gu_logo_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42875" y="2117725"/>
            <a:ext cx="17859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6" name="Picture 21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72313" y="142875"/>
            <a:ext cx="207168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6"/>
          <p:cNvSpPr>
            <a:spLocks noGrp="1"/>
          </p:cNvSpPr>
          <p:nvPr>
            <p:ph idx="1"/>
          </p:nvPr>
        </p:nvSpPr>
        <p:spPr>
          <a:xfrm>
            <a:off x="5214938" y="4714875"/>
            <a:ext cx="3328987" cy="15001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AU" smtClean="0"/>
          </a:p>
          <a:p>
            <a:pPr eaLnBrk="1" hangingPunct="1">
              <a:buFont typeface="Arial" pitchFamily="34" charset="0"/>
              <a:buNone/>
            </a:pPr>
            <a:endParaRPr lang="en-AU" smtClean="0"/>
          </a:p>
        </p:txBody>
      </p:sp>
      <p:pic>
        <p:nvPicPr>
          <p:cNvPr id="4100" name="Picture 4" descr="ANFF_logo_col_150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0"/>
            <a:ext cx="149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42162" cy="1143000"/>
          </a:xfrm>
        </p:spPr>
        <p:txBody>
          <a:bodyPr/>
          <a:lstStyle/>
          <a:p>
            <a:pPr algn="l"/>
            <a:r>
              <a:rPr lang="en-US" i="1" dirty="0" smtClean="0">
                <a:latin typeface="+mn-lt"/>
              </a:rPr>
              <a:t>What can ANFF do for you?</a:t>
            </a:r>
            <a:endParaRPr lang="en-US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628800"/>
            <a:ext cx="61926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Blip>
                <a:blip r:embed="rId4"/>
              </a:buBlip>
            </a:pPr>
            <a:r>
              <a:rPr lang="en-US" sz="2300" dirty="0" smtClean="0">
                <a:latin typeface="+mn-lt"/>
              </a:rPr>
              <a:t>Access to first-class research and fabrication facilities across Australia</a:t>
            </a:r>
          </a:p>
          <a:p>
            <a:pPr marL="361950" indent="-361950">
              <a:buBlip>
                <a:blip r:embed="rId4"/>
              </a:buBlip>
            </a:pPr>
            <a:endParaRPr lang="en-US" sz="2300" dirty="0" smtClean="0">
              <a:latin typeface="+mn-lt"/>
            </a:endParaRPr>
          </a:p>
          <a:p>
            <a:pPr marL="361950" indent="-361950">
              <a:buBlip>
                <a:blip r:embed="rId4"/>
              </a:buBlip>
            </a:pPr>
            <a:endParaRPr lang="en-US" sz="2300" dirty="0" smtClean="0">
              <a:latin typeface="+mn-lt"/>
            </a:endParaRPr>
          </a:p>
          <a:p>
            <a:pPr marL="361950" indent="-361950">
              <a:buBlip>
                <a:blip r:embed="rId4"/>
              </a:buBlip>
            </a:pPr>
            <a:r>
              <a:rPr lang="en-US" sz="2300" dirty="0" smtClean="0">
                <a:latin typeface="+mn-lt"/>
              </a:rPr>
              <a:t>Highly qualified personnel to assist with your fabrication needs</a:t>
            </a:r>
          </a:p>
          <a:p>
            <a:pPr marL="361950" indent="-361950">
              <a:buBlip>
                <a:blip r:embed="rId4"/>
              </a:buBlip>
            </a:pPr>
            <a:endParaRPr lang="en-US" sz="2300" dirty="0" smtClean="0">
              <a:latin typeface="+mn-lt"/>
            </a:endParaRPr>
          </a:p>
          <a:p>
            <a:pPr marL="361950" indent="-361950">
              <a:buBlip>
                <a:blip r:embed="rId4"/>
              </a:buBlip>
            </a:pPr>
            <a:endParaRPr lang="en-US" sz="2300" dirty="0" smtClean="0">
              <a:latin typeface="+mn-lt"/>
            </a:endParaRPr>
          </a:p>
          <a:p>
            <a:pPr marL="361950" indent="-361950">
              <a:buBlip>
                <a:blip r:embed="rId4"/>
              </a:buBlip>
            </a:pPr>
            <a:r>
              <a:rPr lang="en-US" sz="2300" dirty="0" smtClean="0">
                <a:latin typeface="+mn-lt"/>
              </a:rPr>
              <a:t>Experience and proven expertise across a broad range of capabilities</a:t>
            </a:r>
            <a:endParaRPr lang="en-US" sz="2300" dirty="0">
              <a:latin typeface="+mn-lt"/>
            </a:endParaRPr>
          </a:p>
        </p:txBody>
      </p:sp>
      <p:pic>
        <p:nvPicPr>
          <p:cNvPr id="6150" name="Picture 6" descr="http://www.istockphoto.com/file_thumbview_approve/5791737/2/istockphoto_5791737-gold-troph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372" y="1556792"/>
            <a:ext cx="720080" cy="1052425"/>
          </a:xfrm>
          <a:prstGeom prst="rect">
            <a:avLst/>
          </a:prstGeom>
          <a:noFill/>
        </p:spPr>
      </p:pic>
      <p:pic>
        <p:nvPicPr>
          <p:cNvPr id="6154" name="Picture 10" descr="http://www.ottoandednaneelyfoundation.org/images/h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184" y="3020673"/>
            <a:ext cx="1478326" cy="984391"/>
          </a:xfrm>
          <a:prstGeom prst="rect">
            <a:avLst/>
          </a:prstGeom>
          <a:noFill/>
        </p:spPr>
      </p:pic>
      <p:pic>
        <p:nvPicPr>
          <p:cNvPr id="6146" name="Picture 2" descr="http://69.56.174.66/~awakened/email-images/unique-r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437112"/>
            <a:ext cx="151676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/>
            <a:r>
              <a:rPr lang="en-AU" i="1" dirty="0" err="1" smtClean="0">
                <a:latin typeface="+mn-lt"/>
              </a:rPr>
              <a:t>Nanoelectronics</a:t>
            </a:r>
            <a:r>
              <a:rPr lang="en-AU" i="1" dirty="0" smtClean="0">
                <a:latin typeface="+mn-lt"/>
              </a:rPr>
              <a:t> &amp; photonics</a:t>
            </a:r>
          </a:p>
        </p:txBody>
      </p:sp>
      <p:pic>
        <p:nvPicPr>
          <p:cNvPr id="10243" name="Picture 10" descr="CQCT-SNF-3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668" y="4124697"/>
            <a:ext cx="2232000" cy="165600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</p:pic>
      <p:pic>
        <p:nvPicPr>
          <p:cNvPr id="10244" name="Picture 12" descr="microchip_exciting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9980" y="4124697"/>
            <a:ext cx="2232000" cy="165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Content Placeholder 6"/>
          <p:cNvSpPr>
            <a:spLocks noGrp="1"/>
          </p:cNvSpPr>
          <p:nvPr>
            <p:ph idx="1"/>
          </p:nvPr>
        </p:nvSpPr>
        <p:spPr>
          <a:xfrm>
            <a:off x="288032" y="1772816"/>
            <a:ext cx="6228184" cy="1728192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AU" sz="2000" dirty="0" smtClean="0">
                <a:cs typeface="Arial" pitchFamily="34" charset="0"/>
              </a:rPr>
              <a:t>Ultra-high resolution EBL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AU" sz="2000" dirty="0" smtClean="0">
                <a:cs typeface="Arial" pitchFamily="34" charset="0"/>
              </a:rPr>
              <a:t>Semiconductor processing</a:t>
            </a:r>
          </a:p>
          <a:p>
            <a:pPr>
              <a:lnSpc>
                <a:spcPct val="150000"/>
              </a:lnSpc>
              <a:buBlip>
                <a:blip r:embed="rId6"/>
              </a:buBlip>
            </a:pPr>
            <a:r>
              <a:rPr lang="en-AU" sz="2000" dirty="0" smtClean="0">
                <a:cs typeface="Arial" pitchFamily="34" charset="0"/>
              </a:rPr>
              <a:t>Advanced deposition and etching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38292" y="4124697"/>
            <a:ext cx="2232000" cy="1656184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23528" y="3988802"/>
            <a:ext cx="85010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AU" sz="2000" dirty="0">
                <a:latin typeface="+mn-lt"/>
              </a:rPr>
              <a:t>Bio-</a:t>
            </a:r>
            <a:r>
              <a:rPr lang="en-AU" sz="2000" dirty="0" err="1">
                <a:latin typeface="+mn-lt"/>
              </a:rPr>
              <a:t>nano</a:t>
            </a:r>
            <a:r>
              <a:rPr lang="en-AU" sz="2000" dirty="0">
                <a:latin typeface="+mn-lt"/>
              </a:rPr>
              <a:t> device fabrication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AU" sz="2000" dirty="0" smtClean="0">
                <a:latin typeface="+mn-lt"/>
              </a:rPr>
              <a:t>Advanced photoresist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AU" sz="2000" dirty="0" smtClean="0">
                <a:latin typeface="+mn-lt"/>
              </a:rPr>
              <a:t>Functional organics</a:t>
            </a:r>
          </a:p>
        </p:txBody>
      </p:sp>
      <p:pic>
        <p:nvPicPr>
          <p:cNvPr id="11267" name="Picture 20" descr="sketch-product-low_edited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964" y="1412776"/>
            <a:ext cx="723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itle 1"/>
          <p:cNvSpPr>
            <a:spLocks noGrp="1"/>
          </p:cNvSpPr>
          <p:nvPr>
            <p:ph type="title" idx="4294967295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l" eaLnBrk="1" hangingPunct="1"/>
            <a:r>
              <a:rPr lang="en-AU" i="1" dirty="0" smtClean="0">
                <a:latin typeface="+mn-lt"/>
              </a:rPr>
              <a:t>Sensors &amp; medical devices</a:t>
            </a:r>
            <a:endParaRPr lang="en-AU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i="1" dirty="0" smtClean="0"/>
              <a:t>Advanced Materials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58956"/>
            <a:ext cx="2200913" cy="218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/>
          </p:cNvSpPr>
          <p:nvPr/>
        </p:nvSpPr>
        <p:spPr bwMode="auto">
          <a:xfrm>
            <a:off x="251520" y="3371704"/>
            <a:ext cx="5040560" cy="7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1400" dirty="0" smtClean="0">
                <a:latin typeface="+mn-lt"/>
                <a:sym typeface="Helvetica"/>
              </a:rPr>
              <a:t>CCG (Chemically Converted </a:t>
            </a:r>
            <a:r>
              <a:rPr lang="en-US" sz="1400" dirty="0" err="1" smtClean="0">
                <a:latin typeface="+mn-lt"/>
                <a:sym typeface="Helvetica"/>
              </a:rPr>
              <a:t>Graphene</a:t>
            </a:r>
            <a:r>
              <a:rPr lang="en-US" sz="1400" dirty="0" smtClean="0">
                <a:latin typeface="+mn-lt"/>
                <a:sym typeface="Helvetica"/>
              </a:rPr>
              <a:t>) Dispersion (</a:t>
            </a:r>
            <a:r>
              <a:rPr lang="en-US" sz="1400" dirty="0">
                <a:latin typeface="+mn-lt"/>
                <a:sym typeface="Helvetica"/>
              </a:rPr>
              <a:t>0.5 mg/ml </a:t>
            </a:r>
            <a:r>
              <a:rPr lang="en-US" sz="1400" dirty="0" smtClean="0">
                <a:latin typeface="+mn-lt"/>
                <a:sym typeface="Helvetica"/>
              </a:rPr>
              <a:t>)</a:t>
            </a:r>
            <a:endParaRPr lang="en-US" sz="1400" dirty="0">
              <a:latin typeface="+mn-lt"/>
              <a:sym typeface="Helvetica"/>
            </a:endParaRPr>
          </a:p>
        </p:txBody>
      </p:sp>
      <p:pic>
        <p:nvPicPr>
          <p:cNvPr id="9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2448272" cy="2016224"/>
          </a:xfrm>
          <a:prstGeom prst="roundRect">
            <a:avLst>
              <a:gd name="adj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32"/>
          <p:cNvGrpSpPr/>
          <p:nvPr/>
        </p:nvGrpSpPr>
        <p:grpSpPr>
          <a:xfrm>
            <a:off x="323528" y="4509120"/>
            <a:ext cx="2395672" cy="1168881"/>
            <a:chOff x="7027633" y="4225771"/>
            <a:chExt cx="1973025" cy="927906"/>
          </a:xfrm>
        </p:grpSpPr>
        <p:sp>
          <p:nvSpPr>
            <p:cNvPr id="15" name="TextBox 14"/>
            <p:cNvSpPr txBox="1"/>
            <p:nvPr/>
          </p:nvSpPr>
          <p:spPr>
            <a:xfrm>
              <a:off x="7308447" y="4909351"/>
              <a:ext cx="1421907" cy="24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400" dirty="0" smtClean="0">
                  <a:latin typeface="+mn-lt"/>
                </a:rPr>
                <a:t>Conducting Polymers</a:t>
              </a:r>
              <a:endParaRPr lang="en-AU" sz="1400" dirty="0">
                <a:latin typeface="+mn-lt"/>
              </a:endParaRPr>
            </a:p>
          </p:txBody>
        </p: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7633" y="4225771"/>
              <a:ext cx="1973025" cy="65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38"/>
          <p:cNvGrpSpPr/>
          <p:nvPr/>
        </p:nvGrpSpPr>
        <p:grpSpPr>
          <a:xfrm>
            <a:off x="3136340" y="4149080"/>
            <a:ext cx="1219636" cy="1520589"/>
            <a:chOff x="7430609" y="2046772"/>
            <a:chExt cx="1219636" cy="1520589"/>
          </a:xfrm>
        </p:grpSpPr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7430609" y="2046772"/>
            <a:ext cx="1219636" cy="1218752"/>
          </p:xfrm>
          <a:graphic>
            <a:graphicData uri="http://schemas.openxmlformats.org/presentationml/2006/ole">
              <p:oleObj spid="_x0000_s74761" name="CS ChemDraw Drawing" r:id="rId7" imgW="2600325" imgH="2600325" progId="">
                <p:embed/>
              </p:oleObj>
            </a:graphicData>
          </a:graphic>
        </p:graphicFrame>
        <p:sp>
          <p:nvSpPr>
            <p:cNvPr id="19" name="TextBox 18"/>
            <p:cNvSpPr txBox="1"/>
            <p:nvPr/>
          </p:nvSpPr>
          <p:spPr>
            <a:xfrm>
              <a:off x="7714102" y="3259584"/>
              <a:ext cx="888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400" dirty="0" smtClean="0">
                  <a:latin typeface="+mn-lt"/>
                </a:rPr>
                <a:t>OPV Dyes</a:t>
              </a:r>
              <a:endParaRPr lang="en-AU" sz="1400" dirty="0">
                <a:latin typeface="+mn-lt"/>
              </a:endParaRPr>
            </a:p>
          </p:txBody>
        </p:sp>
      </p:grpSp>
      <p:pic>
        <p:nvPicPr>
          <p:cNvPr id="20" name="Picture 17" descr="85 15-015"/>
          <p:cNvPicPr>
            <a:picLocks noChangeAspect="1" noChangeArrowheads="1"/>
          </p:cNvPicPr>
          <p:nvPr/>
        </p:nvPicPr>
        <p:blipFill>
          <a:blip r:embed="rId8" cstate="print">
            <a:lum bright="-12000" contrast="6000"/>
          </a:blip>
          <a:srcRect b="14035"/>
          <a:stretch>
            <a:fillRect/>
          </a:stretch>
        </p:blipFill>
        <p:spPr bwMode="auto">
          <a:xfrm>
            <a:off x="5220072" y="1556792"/>
            <a:ext cx="22341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6864" y="1556792"/>
            <a:ext cx="191985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7"/>
          <p:cNvSpPr>
            <a:spLocks/>
          </p:cNvSpPr>
          <p:nvPr/>
        </p:nvSpPr>
        <p:spPr bwMode="auto">
          <a:xfrm>
            <a:off x="5220072" y="2996952"/>
            <a:ext cx="1800200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1400" dirty="0" smtClean="0">
                <a:latin typeface="+mn-lt"/>
                <a:sym typeface="Helvetica"/>
              </a:rPr>
              <a:t>Biomaterials</a:t>
            </a:r>
            <a:endParaRPr lang="en-US" sz="1400" dirty="0">
              <a:latin typeface="+mn-lt"/>
              <a:sym typeface="Helvetica"/>
            </a:endParaRPr>
          </a:p>
        </p:txBody>
      </p:sp>
      <p:pic>
        <p:nvPicPr>
          <p:cNvPr id="23" name="Picture 4" descr="IMG_20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488" y="3956806"/>
            <a:ext cx="1872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IMG_20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956806"/>
            <a:ext cx="1872000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7"/>
          <p:cNvSpPr>
            <a:spLocks/>
          </p:cNvSpPr>
          <p:nvPr/>
        </p:nvSpPr>
        <p:spPr bwMode="auto">
          <a:xfrm>
            <a:off x="5220072" y="5333485"/>
            <a:ext cx="2448272" cy="360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/>
            <a:r>
              <a:rPr lang="en-US" sz="1400" dirty="0" err="1" smtClean="0">
                <a:latin typeface="+mn-lt"/>
                <a:sym typeface="Helvetica"/>
              </a:rPr>
              <a:t>Electrochromic</a:t>
            </a:r>
            <a:r>
              <a:rPr lang="en-US" sz="1400" dirty="0" smtClean="0">
                <a:latin typeface="+mn-lt"/>
                <a:sym typeface="Helvetica"/>
              </a:rPr>
              <a:t> materials </a:t>
            </a:r>
            <a:endParaRPr lang="en-US" sz="1400" dirty="0"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021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 cstate="print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23471</TotalTime>
  <Words>1640</Words>
  <Application>Microsoft Office PowerPoint</Application>
  <PresentationFormat>On-screen Show (4:3)</PresentationFormat>
  <Paragraphs>379</Paragraphs>
  <Slides>28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CS ChemDraw Drawing</vt:lpstr>
      <vt:lpstr>Microsoft Office Excel Worksheet</vt:lpstr>
      <vt:lpstr> Welcome to the  Australian National Fabrication Facility</vt:lpstr>
      <vt:lpstr>Outline</vt:lpstr>
      <vt:lpstr>Slide 3</vt:lpstr>
      <vt:lpstr>What is ANFF?</vt:lpstr>
      <vt:lpstr>Slide 5</vt:lpstr>
      <vt:lpstr>What can ANFF do for you?</vt:lpstr>
      <vt:lpstr>Nanoelectronics &amp; photonics</vt:lpstr>
      <vt:lpstr>Sensors &amp; medical devices</vt:lpstr>
      <vt:lpstr>Advanced Materials</vt:lpstr>
      <vt:lpstr>Process scaling</vt:lpstr>
      <vt:lpstr>Microfluidics</vt:lpstr>
      <vt:lpstr>Linking expertise</vt:lpstr>
      <vt:lpstr>NSW Node</vt:lpstr>
      <vt:lpstr>ACT Node</vt:lpstr>
      <vt:lpstr>WA Node</vt:lpstr>
      <vt:lpstr>OptoFab Node</vt:lpstr>
      <vt:lpstr>Materials Node</vt:lpstr>
      <vt:lpstr>Queensland Node</vt:lpstr>
      <vt:lpstr>South Australian Node</vt:lpstr>
      <vt:lpstr>Victorian Node</vt:lpstr>
      <vt:lpstr>Melbourne Centre of Nanofabrication (MCN)</vt:lpstr>
      <vt:lpstr>Our Capabilities</vt:lpstr>
      <vt:lpstr>Accessing ANFF</vt:lpstr>
      <vt:lpstr>Access Procedure</vt:lpstr>
      <vt:lpstr>More Information                             </vt:lpstr>
      <vt:lpstr>Acknowledgements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Columns vs Capability</dc:title>
  <dc:creator>Matthew Chen</dc:creator>
  <cp:lastModifiedBy>Matthew Chen</cp:lastModifiedBy>
  <cp:revision>741</cp:revision>
  <dcterms:created xsi:type="dcterms:W3CDTF">2007-08-23T07:54:29Z</dcterms:created>
  <dcterms:modified xsi:type="dcterms:W3CDTF">2011-02-21T02:34:37Z</dcterms:modified>
</cp:coreProperties>
</file>